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1015" r:id="rId5"/>
    <p:sldId id="1150" r:id="rId6"/>
    <p:sldId id="1200" r:id="rId7"/>
    <p:sldId id="1934" r:id="rId8"/>
    <p:sldId id="1937" r:id="rId9"/>
    <p:sldId id="1955" r:id="rId10"/>
    <p:sldId id="1958" r:id="rId11"/>
    <p:sldId id="1936" r:id="rId12"/>
    <p:sldId id="1948" r:id="rId13"/>
    <p:sldId id="1949" r:id="rId14"/>
    <p:sldId id="1956" r:id="rId15"/>
    <p:sldId id="415" r:id="rId16"/>
    <p:sldId id="1957" r:id="rId17"/>
    <p:sldId id="423" r:id="rId18"/>
    <p:sldId id="404" r:id="rId19"/>
    <p:sldId id="397" r:id="rId20"/>
    <p:sldId id="8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68">
          <p15:clr>
            <a:srgbClr val="A4A3A4"/>
          </p15:clr>
        </p15:guide>
        <p15:guide id="4" orient="horz" pos="1063">
          <p15:clr>
            <a:srgbClr val="A4A3A4"/>
          </p15:clr>
        </p15:guide>
        <p15:guide id="5" orient="horz" pos="775">
          <p15:clr>
            <a:srgbClr val="A4A3A4"/>
          </p15:clr>
        </p15:guide>
        <p15:guide id="6" pos="590">
          <p15:clr>
            <a:srgbClr val="A4A3A4"/>
          </p15:clr>
        </p15:guide>
        <p15:guide id="7" pos="72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igdha.rai@mettl.onmicrosoft.com" initials="s" lastIdx="10" clrIdx="0">
    <p:extLst>
      <p:ext uri="{19B8F6BF-5375-455C-9EA6-DF929625EA0E}">
        <p15:presenceInfo xmlns:p15="http://schemas.microsoft.com/office/powerpoint/2012/main" userId="snigdha.rai@mettl.onmicrosoft.com" providerId="None"/>
      </p:ext>
    </p:extLst>
  </p:cmAuthor>
  <p:cmAuthor id="2" name="SHASHANK SHEKHAR" initials="SS" lastIdx="83" clrIdx="1">
    <p:extLst>
      <p:ext uri="{19B8F6BF-5375-455C-9EA6-DF929625EA0E}">
        <p15:presenceInfo xmlns:p15="http://schemas.microsoft.com/office/powerpoint/2012/main" userId="6034fe958fd0ca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  <a:srgbClr val="009DE0"/>
    <a:srgbClr val="00AC41"/>
    <a:srgbClr val="003865"/>
    <a:srgbClr val="025D5C"/>
    <a:srgbClr val="00968F"/>
    <a:srgbClr val="006A39"/>
    <a:srgbClr val="0077A0"/>
    <a:srgbClr val="00A6C4"/>
    <a:srgbClr val="AAD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8"/>
    <p:restoredTop sz="94694"/>
  </p:normalViewPr>
  <p:slideViewPr>
    <p:cSldViewPr snapToGrid="0">
      <p:cViewPr varScale="1">
        <p:scale>
          <a:sx n="65" d="100"/>
          <a:sy n="65" d="100"/>
        </p:scale>
        <p:origin x="328" y="40"/>
      </p:cViewPr>
      <p:guideLst>
        <p:guide orient="horz" pos="2160"/>
        <p:guide pos="3840"/>
        <p:guide orient="horz" pos="3868"/>
        <p:guide orient="horz" pos="1063"/>
        <p:guide orient="horz" pos="775"/>
        <p:guide pos="590"/>
        <p:guide pos="72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B9-4827-A5B0-084B05C2F8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B9-4827-A5B0-084B05C2F87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D-8E47-9053-ACA9A5FAF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54AA-13E9-1440-B595-66C229B9CC9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60C17-E90D-A746-BB48-E43DE805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06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1" name="Google Shape;5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92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795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20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60C17-E90D-A746-BB48-E43DE80550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91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4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2 sho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514886D-9F97-744F-8609-24F8001D4D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964B9F-1D91-194C-96C2-B45E7758F3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2253" y="580535"/>
            <a:ext cx="1637482" cy="21945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9E1CBA-1283-1E41-B104-0F72CF772E9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EED3FF-19AA-1141-B352-59213D8372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234066B8-53E8-E243-85FA-CF20D5B43B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38207" y="580535"/>
            <a:ext cx="1637482" cy="219456"/>
          </a:xfr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1" name="ClientName">
            <a:extLst>
              <a:ext uri="{FF2B5EF4-FFF2-40B4-BE49-F238E27FC236}">
                <a16:creationId xmlns:a16="http://schemas.microsoft.com/office/drawing/2014/main" id="{0632EDBB-736E-9E4B-AC83-B5462319976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87B54B7-B1D7-1B4B-B740-E0256E839D0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F5AD2B9-A5F5-C348-80D3-0E93211AF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+ half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884985-C696-5E4D-9E23-27814C89ACD7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5720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7CFBB-869D-FB40-AB42-A575D134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80B94-0F41-3143-9F9D-9CABC9FB69C9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2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2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DD8257EE-6A20-1C4E-A781-2EC675A99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/ half imag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"/>
            <a:ext cx="4754880" cy="118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2476857"/>
            <a:ext cx="3840480" cy="27432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A82EB67-FA0E-534E-A363-3CFEF696E7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91282-2545-E444-8C03-CAB143006E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AF9ED3-395D-224B-B677-F4D783A6A96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96A337E-39D3-1141-AF10-5FF44161C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8FAC19-6BC4-AD4A-BE00-21A7DEC72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32128"/>
            <a:ext cx="6062472" cy="53258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0CDCE9D-C2CB-B045-B96D-D524F1B9B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9528" y="1532128"/>
            <a:ext cx="6062472" cy="26334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868CD08-432D-3444-BBEF-23FF5FCE95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9528" y="4228961"/>
            <a:ext cx="6062472" cy="263347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3AEA55-29FF-4A48-864C-B08ED124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7DAAEEA-668E-174B-8CF2-824A9CE40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photos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752E24-3A5D-4749-A8EC-198B081D85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3680"/>
            <a:ext cx="606247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224528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744C217-D375-3249-AF53-DE2ECFBEA7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9527" y="3467947"/>
            <a:ext cx="6062472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E2E4A95-3E72-E442-A9FE-7566AE813A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527" y="8467"/>
            <a:ext cx="6062472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F1AF50D-0CB2-DA47-8343-00DC8C6BE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317633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60" y="2487017"/>
            <a:ext cx="2990088" cy="32004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C079393-64BE-CD41-AD11-8F6C8060DF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529" y="3467947"/>
            <a:ext cx="7840470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F666F5D-E866-0E46-9E73-6563A45FE5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40473" y="16036"/>
            <a:ext cx="4351527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6C13B34-C4A6-DF42-A594-F64EFD08B5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1528" y="16036"/>
            <a:ext cx="3414267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557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3CC95CE-B462-FF48-BC13-61020C63F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89024" y="0"/>
            <a:ext cx="440297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628850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59" y="1992224"/>
            <a:ext cx="5617317" cy="39005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33E1B-59E7-A545-A6B4-41C754F875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236F0B-B8A5-9D4C-B17C-D5BBEA47357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0C3C19E-BFFD-ED4E-9BA6-477CDF564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6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+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59" y="579120"/>
            <a:ext cx="3176331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31C1EDA-C624-224A-8E40-A1E929EEBA4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14400" y="1989566"/>
            <a:ext cx="2697480" cy="91440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9E00E3-84F4-CB42-A4F7-1EEB55537E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848600" y="-7620"/>
            <a:ext cx="4343400" cy="3413708"/>
          </a:xfrm>
          <a:solidFill>
            <a:schemeClr val="tx1"/>
          </a:solidFill>
        </p:spPr>
        <p:txBody>
          <a:bodyPr lIns="548640" tIns="182880" rIns="548640" bIns="182880" anchor="ctr"/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E3BF1CF-4BE6-DB46-BEAD-33BCCABBC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528" y="0"/>
            <a:ext cx="3443732" cy="3406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81C4E7FE-F876-D44D-9CCD-821F787240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48600" y="3467947"/>
            <a:ext cx="4343401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854B376-173E-324E-B420-A2A30EBDC9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58637" y="3467947"/>
            <a:ext cx="3436623" cy="33900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AD15420-DC76-614D-982D-7E9EA4EF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4560" y="1535113"/>
            <a:ext cx="10353040" cy="465010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/>
            </a:lvl1pPr>
            <a:lvl2pPr marL="631825" indent="-173038">
              <a:tabLst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D5CEC-1E61-F847-A7BD-F2EC5CF57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251928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green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3827" y="1550302"/>
            <a:ext cx="10058400" cy="4650105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31825" indent="-173038"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E20D4-B993-2147-A1AF-D436371740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C8357-3E54-1F4F-BBF5-1396B561A5E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FDEDA4-73D8-974A-8F97-F429FF0864F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6E366-00E7-B448-AE0B-85F7E372C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0906" y="1677765"/>
            <a:ext cx="3791094" cy="700941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50000" b="1" kern="1200" dirty="0" smtClean="0">
                <a:gradFill>
                  <a:gsLst>
                    <a:gs pos="0">
                      <a:srgbClr val="009DE0"/>
                    </a:gs>
                    <a:gs pos="100000">
                      <a:srgbClr val="00AC41"/>
                    </a:gs>
                  </a:gsLst>
                  <a:lin ang="189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544" y="1533144"/>
            <a:ext cx="4572000" cy="701582"/>
          </a:xfrm>
        </p:spPr>
        <p:txBody>
          <a:bodyPr anchor="t" anchorCtr="0"/>
          <a:lstStyle>
            <a:lvl1pPr>
              <a:defRPr sz="2000" b="1" i="0">
                <a:latin typeface="Mute Light" pitchFamily="2" charset="77"/>
              </a:defRPr>
            </a:lvl1pPr>
          </a:lstStyle>
          <a:p>
            <a:r>
              <a:rPr lang="en-US"/>
              <a:t>Edit section divider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CACD4-DC56-1C4F-A232-7CE8F4FAB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324600"/>
            <a:ext cx="873647" cy="1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short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lientName">
            <a:extLst>
              <a:ext uri="{FF2B5EF4-FFF2-40B4-BE49-F238E27FC236}">
                <a16:creationId xmlns:a16="http://schemas.microsoft.com/office/drawing/2014/main" id="{7D90B850-D089-AA40-8C8E-0EF978151E8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8F6CD80-73D4-6642-BC29-4C732784011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  <a:br>
              <a:rPr lang="en-US"/>
            </a:br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5BCF03-C05C-4349-A9B7-478943C3275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6544B7-7E9F-2241-917E-09814E52C91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196E465C-5403-C843-A07D-2304AB6AD6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36733" y="580535"/>
            <a:ext cx="1637482" cy="219456"/>
          </a:xfr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BF1CCDA0-BD43-9349-BE7E-2B1EAC16E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52687" y="580535"/>
            <a:ext cx="1637482" cy="219456"/>
          </a:xfr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Logo placeholder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8E70D-769E-C244-8F78-ED70CBA6F9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1F72756-0534-9243-9EBF-47334DE05C6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779B126-6D58-EF49-B6EA-FB38860B3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8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number - green">
    <p:bg>
      <p:bgPr>
        <a:gradFill>
          <a:gsLst>
            <a:gs pos="30000">
              <a:srgbClr val="009DE0"/>
            </a:gs>
            <a:gs pos="100000">
              <a:srgbClr val="00AC4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0906" y="1677765"/>
            <a:ext cx="3791094" cy="700941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500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3254" y="1547035"/>
            <a:ext cx="4572000" cy="701582"/>
          </a:xfrm>
        </p:spPr>
        <p:txBody>
          <a:bodyPr anchor="t" anchorCtr="0"/>
          <a:lstStyle>
            <a:lvl1pPr>
              <a:defRPr sz="2000" b="1" i="0">
                <a:solidFill>
                  <a:schemeClr val="bg1"/>
                </a:solidFill>
                <a:latin typeface="Mute Light" pitchFamily="2" charset="77"/>
              </a:defRPr>
            </a:lvl1pPr>
          </a:lstStyle>
          <a:p>
            <a:r>
              <a:rPr lang="en-US"/>
              <a:t>Edit section divider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D29E33C8-182C-DD4E-9F2E-7260557D6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p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DBD5E-67FB-F444-9189-C1F160D7C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918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opy - white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DBD5E-67FB-F444-9189-C1F160D7CD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gradFill>
                  <a:gsLst>
                    <a:gs pos="30000">
                      <a:srgbClr val="009DE0"/>
                    </a:gs>
                    <a:gs pos="100000">
                      <a:srgbClr val="00AC41"/>
                    </a:gs>
                  </a:gsLst>
                  <a:lin ang="18900000" scaled="1"/>
                </a:gra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06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copy - daark blu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42C49A-5611-0D4A-A3B8-5D889713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solidFill>
                  <a:schemeClr val="bg1"/>
                </a:soli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F4CE3E-1CED-EA46-9F68-9472DBC1DA0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8A696C6-42FE-594B-87BE-092508359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2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copy - daark blue + Gradient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42C49A-5611-0D4A-A3B8-5D889713D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4" y="580644"/>
            <a:ext cx="6858000" cy="3810000"/>
          </a:xfrm>
        </p:spPr>
        <p:txBody>
          <a:bodyPr/>
          <a:lstStyle>
            <a:lvl1pPr>
              <a:lnSpc>
                <a:spcPts val="4000"/>
              </a:lnSpc>
              <a:defRPr sz="4000" b="1" i="0">
                <a:gradFill>
                  <a:gsLst>
                    <a:gs pos="30000">
                      <a:srgbClr val="009DE0"/>
                    </a:gs>
                    <a:gs pos="100000">
                      <a:srgbClr val="00AC41"/>
                    </a:gs>
                  </a:gsLst>
                  <a:lin ang="18900000" scaled="1"/>
                </a:gradFill>
                <a:latin typeface="Grifo S" panose="02050503090505060204" pitchFamily="18" charset="77"/>
              </a:defRPr>
            </a:lvl1pPr>
            <a:lvl2pPr>
              <a:defRPr b="1" i="0">
                <a:latin typeface="Grifo S" panose="02050503090505060204" pitchFamily="18" charset="77"/>
              </a:defRPr>
            </a:lvl2pPr>
            <a:lvl3pPr>
              <a:defRPr b="1" i="0">
                <a:latin typeface="Grifo S" panose="02050503090505060204" pitchFamily="18" charset="77"/>
              </a:defRPr>
            </a:lvl3pPr>
            <a:lvl4pPr>
              <a:defRPr b="1" i="0">
                <a:latin typeface="Grifo S" panose="02050503090505060204" pitchFamily="18" charset="77"/>
              </a:defRPr>
            </a:lvl4pPr>
            <a:lvl5pPr>
              <a:defRPr b="1" i="0">
                <a:latin typeface="Grifo S" panose="02050503090505060204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891810-6C3B-2140-B14C-7710BE0D8EA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F680AFB-B989-1747-9808-11E63387F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C469C-2E97-4043-9337-5BDF0C619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46094A8-A3C2-994E-8FD4-7B2FBBB55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B057B-F148-5546-AD90-9A2C42050D5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10D2248-AA42-4C43-9A19-D6D3387C4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0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dark blue">
    <p:bg>
      <p:bgPr>
        <a:solidFill>
          <a:srgbClr val="002C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4A976F-FF6D-164C-B985-5B39599DFA0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8718867-46BE-B74C-8C02-CFB52C7E6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green">
    <p:bg>
      <p:bgPr>
        <a:gradFill>
          <a:gsLst>
            <a:gs pos="30000">
              <a:srgbClr val="009DE0"/>
            </a:gs>
            <a:gs pos="100000">
              <a:srgbClr val="00AC4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D5BA6-B2FF-1540-A172-4EC60B0B9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429BC-1E4B-FA47-BB28-DF9A157E25C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1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1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A4528C0-BCB1-624F-BB7C-01BE483D9A8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3F51343-133B-B649-9A94-0C4E411AA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4643" y="6160913"/>
            <a:ext cx="1351654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long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1D2D96-C1AB-244C-8D50-03A8FF3054E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76697ED-EEF7-9A49-B746-2CF4301ACE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9908310-3C4D-9940-88B8-58B42241D8D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2803" y="2038972"/>
            <a:ext cx="10058400" cy="29260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15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9733"/>
            <a:ext cx="10058400" cy="365760"/>
          </a:xfrm>
        </p:spPr>
        <p:txBody>
          <a:bodyPr/>
          <a:lstStyle>
            <a:lvl1pPr marL="0" indent="0" algn="l">
              <a:buNone/>
              <a:defRPr sz="345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85D08C40-982C-F14C-AEA1-66ABA90750E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7C422A-3D76-6347-AC8A-EA1E5092ABF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E0D705E-CD92-0C42-848A-5E00B0AF4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5962"/>
            <a:ext cx="10058400" cy="4148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79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long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89B21BD2-28D2-D04F-98B8-4A981CC0480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E56D760-E2F3-BF42-9923-538729FAEE8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1C2B7B0-45A0-9647-AE87-1FE3F075EB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C0E1382-DD1B-744C-8C11-B4A356814EC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D087AA-1C55-1C44-8AEB-051011B531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2803" y="2038972"/>
            <a:ext cx="10058400" cy="292608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3052052B-27A3-054A-823E-7D165BBA9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529733"/>
            <a:ext cx="10058400" cy="365760"/>
          </a:xfrm>
        </p:spPr>
        <p:txBody>
          <a:bodyPr/>
          <a:lstStyle>
            <a:lvl1pPr marL="0" indent="0" algn="l">
              <a:buNone/>
              <a:defRPr sz="345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62F584-32F2-A545-B0FC-83DFB542E98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D36CC07-A8D1-4F47-A431-C72ECFEA7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E5E59ED-EB90-DC44-B9CB-380CAEBCA68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5C1B4D6-737D-5741-8A85-001CD112B34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C26C5A0-1244-524C-A759-E43FA15AF6C4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2455" y="1770380"/>
            <a:ext cx="10058400" cy="30900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36192"/>
            <a:ext cx="10058400" cy="36576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252E8701-BAF1-BC44-87CB-9871C9CA58E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C393A2A-080B-684C-BCB2-6D9C09A3FF7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F9A99F-B875-054C-A692-D90E24C31D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0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1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entName">
            <a:extLst>
              <a:ext uri="{FF2B5EF4-FFF2-40B4-BE49-F238E27FC236}">
                <a16:creationId xmlns:a16="http://schemas.microsoft.com/office/drawing/2014/main" id="{1F2F6428-78CF-4A42-BC48-A766E6AC257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42BAE5D-6268-EC45-B896-2B0678731E2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713858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0D67E9F-B9C4-C045-933C-401B0EB9D7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5036611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253414-E30D-6B4D-9138-7BD3986D5BC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5317037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2DB86-C9BC-8F41-B9FF-D35F50A02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2455" y="1770380"/>
            <a:ext cx="10058400" cy="3090083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75BED45-8770-584E-8183-61997302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536192"/>
            <a:ext cx="10058400" cy="365760"/>
          </a:xfrm>
        </p:spPr>
        <p:txBody>
          <a:bodyPr/>
          <a:lstStyle>
            <a:lvl1pPr marL="0" indent="0" algn="l">
              <a:buNone/>
              <a:defRPr sz="135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A9BB9AD-3902-1149-B38B-B7503E0B053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8C2D7166-798F-214F-8A5C-8395C174C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F9E7A40-1C41-504E-8843-6D9287807CE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6136B4-B7DA-0F4F-8A1D-464A57BE672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CEDA164-27E3-EA48-8B19-80CACC06AAB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F6AF8F58-573F-A244-BF9E-BFEC44578E3B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F51C090-7A43-9949-B821-067C6E64192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8CEA145D-51E7-5B4D-BC58-B89E17277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9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green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ientName">
            <a:extLst>
              <a:ext uri="{FF2B5EF4-FFF2-40B4-BE49-F238E27FC236}">
                <a16:creationId xmlns:a16="http://schemas.microsoft.com/office/drawing/2014/main" id="{E012411E-5F65-E140-8175-237B1B2F0A2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148F0E-926D-0A4A-BC97-03F091071FF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10061447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B86BE2-0353-E246-8E6D-BC59FBC9A1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4EF6316-4694-DA44-9C46-CC961A15568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10061447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BCE3B3-A3FA-8143-A818-B229D9BA42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55F55C-7C26-EF42-B45D-40A19CC5DB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6C4B586-87BF-2D4A-86E9-75D96E0DF20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1D4386-C7E8-D349-80C0-A93386B4F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-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056BA7F-F054-A749-8E5E-B9EAF303928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7315201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596C6D-52DF-ED41-A98F-B856C89DC1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7949B7-08CA-9A4A-BF37-88B7D5F2C9A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9" name="ClientName">
            <a:extLst>
              <a:ext uri="{FF2B5EF4-FFF2-40B4-BE49-F238E27FC236}">
                <a16:creationId xmlns:a16="http://schemas.microsoft.com/office/drawing/2014/main" id="{8930BE77-43A7-F943-88BD-5AD5E9CA183C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A462-1B3B-C544-A863-13A35ED259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C9CF22-A855-6447-B264-4CED7AFD7F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1F5A96-98A0-9849-981E-354CF8CD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FDBBAD8-2D91-D84E-8A3E-1AE519EB15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FED94AA3-3F34-1848-A201-C7DDB0B7E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10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2 - green + image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CB700D8A-A58A-B740-B7B6-CB76ABD9646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28A6D0B-07B7-F942-8BE7-2982E12892B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2" y="5211295"/>
            <a:ext cx="7315201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E0976FA-65C8-594E-B062-7BDB9DD3C0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2" y="4387406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C3A5C0F-DF2B-0348-BDBC-5F0E447BE47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2" y="4728214"/>
            <a:ext cx="7315201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A462-1B3B-C544-A863-13A35ED259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0A0BE3-75B3-424F-94B3-47FF98850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993392"/>
            <a:ext cx="10058400" cy="640080"/>
          </a:xfrm>
        </p:spPr>
        <p:txBody>
          <a:bodyPr/>
          <a:lstStyle>
            <a:lvl1pPr marL="0" indent="0" algn="l">
              <a:buNone/>
              <a:defRPr sz="39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FB46FE-2E1B-8D47-954D-C1583764B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352" y="2551065"/>
            <a:ext cx="10058400" cy="191318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1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4AE766F-15E5-1743-8CA4-78A1822987E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95B0FA1A-CE40-1146-8DD5-CF1829C216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83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ientName">
            <a:extLst>
              <a:ext uri="{FF2B5EF4-FFF2-40B4-BE49-F238E27FC236}">
                <a16:creationId xmlns:a16="http://schemas.microsoft.com/office/drawing/2014/main" id="{F453F010-B933-7144-A36B-101D923D71A1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1B9F9-F22B-5F44-99A1-8D9F24FB7DE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3" y="5211295"/>
            <a:ext cx="8115622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E7B8561-0FCD-9343-BD21-8D9523F89AF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3" y="4387406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053ADF-CE58-6A43-9B6B-57558BC50D6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3" y="4728214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1E466D-DD70-7642-AC52-18A91AF7EA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8BEEE1-C153-9941-B317-5557454DA4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7200000" scaled="0"/>
                </a:gra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CDB35F6-8548-194D-8DDB-68654137AA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accent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4831C52-1821-C444-9001-2B3EC200753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C610919-0CD0-9945-834B-4C6BDAE635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7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3 - green + image">
    <p:bg>
      <p:bgPr>
        <a:gradFill>
          <a:gsLst>
            <a:gs pos="100000">
              <a:schemeClr val="accent2"/>
            </a:gs>
            <a:gs pos="3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ientName">
            <a:extLst>
              <a:ext uri="{FF2B5EF4-FFF2-40B4-BE49-F238E27FC236}">
                <a16:creationId xmlns:a16="http://schemas.microsoft.com/office/drawing/2014/main" id="{53FA4B71-4D75-0F4D-8413-C2C648456B1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8114" y="6327775"/>
            <a:ext cx="1645920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200">
                <a:solidFill>
                  <a:schemeClr val="bg1"/>
                </a:solidFill>
                <a:latin typeface="Mute Light" pitchFamily="2" charset="77"/>
              </a:rPr>
              <a:t>welcome to brighter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6ACE878-413D-3A44-8AE6-6C5F89A6DF6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11353" y="5211295"/>
            <a:ext cx="8115622" cy="46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</a:t>
            </a:r>
          </a:p>
          <a:p>
            <a:pPr lvl="0"/>
            <a:r>
              <a:rPr lang="en-US"/>
              <a:t>Job title and location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58225C8-27D9-244D-8257-7B617BA44F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11353" y="4387406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Client Name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6B6AB8-8CDA-FD4E-AD40-1F9900608A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1353" y="4728214"/>
            <a:ext cx="8115622" cy="274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827213" algn="l"/>
              </a:tabLst>
              <a:defRPr sz="1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Date	Tab to add summary or subtitle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1E466D-DD70-7642-AC52-18A91AF7EA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17788" y="0"/>
            <a:ext cx="9574212" cy="6858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icon to place image. Please make sure it does not cover the logo. Send image to back. Delete placeholder if not using.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DF4CBF-A6E0-B144-82FF-F9F517C1F2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652" y="2453953"/>
            <a:ext cx="8115621" cy="1019432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middle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B36151-7FAC-A740-91A1-872EE271FF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1536192"/>
            <a:ext cx="8115621" cy="820237"/>
          </a:xfrm>
        </p:spPr>
        <p:txBody>
          <a:bodyPr/>
          <a:lstStyle>
            <a:lvl1pPr marL="0" indent="0" algn="l">
              <a:buNone/>
              <a:defRPr sz="6300" b="0" i="0">
                <a:solidFill>
                  <a:schemeClr val="bg1"/>
                </a:solidFill>
                <a:latin typeface="Mute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start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76A5523-5285-4B4D-AB2F-77E3D631295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6332681"/>
            <a:ext cx="3886200" cy="3017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600" b="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/>
              <a:t>Copyright 2019 Mercer LLC. All rights reserved.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6965A04A-76D4-F04D-8C7D-AD02643386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219" y="322535"/>
            <a:ext cx="2691537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1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gline big - green">
    <p:bg>
      <p:bgPr>
        <a:gradFill>
          <a:gsLst>
            <a:gs pos="30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361CE4-9CA1-334E-AECE-21CE76704EF0}"/>
              </a:ext>
            </a:extLst>
          </p:cNvPr>
          <p:cNvGrpSpPr/>
          <p:nvPr userDrawn="1"/>
        </p:nvGrpSpPr>
        <p:grpSpPr>
          <a:xfrm>
            <a:off x="3321232" y="2352993"/>
            <a:ext cx="6158944" cy="2072246"/>
            <a:chOff x="3387199" y="2352993"/>
            <a:chExt cx="7692836" cy="2072246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87CE4B4-EB6F-9244-A494-60CDFB180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387199" y="2947911"/>
              <a:ext cx="769283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0000" b="1" dirty="0">
                  <a:solidFill>
                    <a:schemeClr val="bg1"/>
                  </a:solidFill>
                  <a:latin typeface="MMC Display" panose="020B0603020203020204" pitchFamily="34" charset="0"/>
                  <a:cs typeface="MMC Display" panose="020B0603020203020204" pitchFamily="34" charset="0"/>
                </a:rPr>
                <a:t>brighter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8ABB8-FE19-3347-AB4E-A2CEA3A99CDB}"/>
                </a:ext>
              </a:extLst>
            </p:cNvPr>
            <p:cNvSpPr/>
            <p:nvPr userDrawn="1"/>
          </p:nvSpPr>
          <p:spPr>
            <a:xfrm>
              <a:off x="3387199" y="2352993"/>
              <a:ext cx="39029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MMC Display" panose="020B0603020203020204" pitchFamily="34" charset="0"/>
                  <a:cs typeface="MMC Display" panose="020B0603020203020204" pitchFamily="34" charset="0"/>
                </a:rPr>
                <a:t>welcome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3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60" y="1989566"/>
            <a:ext cx="4754880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1200"/>
            <a:ext cx="4754880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3E834-FAE9-5C42-B3E9-1EC2CB209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412639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copy - white + gradient">
  <p:cSld name="2_Big copy - white + gradi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923544" y="580644"/>
            <a:ext cx="6858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E0"/>
              </a:buClr>
              <a:buSzPts val="4000"/>
              <a:buNone/>
              <a:defRPr sz="4000" b="1" i="0">
                <a:solidFill>
                  <a:srgbClr val="009DE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92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8556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43051B-83E0-8349-9BF3-DE1F41CB445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82712" y="1989566"/>
            <a:ext cx="2990088" cy="393192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6E78C-B2C5-ED42-BA61-8D11B865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862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80644"/>
            <a:ext cx="100584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CBF7-E251-EC4A-AA31-C64E52208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399626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2927" y="2286000"/>
            <a:ext cx="7589520" cy="1920240"/>
          </a:xfrm>
        </p:spPr>
        <p:txBody>
          <a:bodyPr anchor="t"/>
          <a:lstStyle>
            <a:lvl1pPr>
              <a:lnSpc>
                <a:spcPts val="5000"/>
              </a:lnSpc>
              <a:defRPr sz="500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1215" y="4626864"/>
            <a:ext cx="45720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3A19-4BC7-7F40-8534-816DFED87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</p:spTree>
    <p:extLst>
      <p:ext uri="{BB962C8B-B14F-4D97-AF65-F5344CB8AC3E}">
        <p14:creationId xmlns:p14="http://schemas.microsoft.com/office/powerpoint/2010/main" val="33236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DF3DE9-C189-C04B-834D-EC085EE87C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picture placeholder to insert image. Once placed send placeholder to back of text.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00461B-8488-2648-A56F-3C5761053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927" y="2286000"/>
            <a:ext cx="7589520" cy="1920240"/>
          </a:xfrm>
        </p:spPr>
        <p:txBody>
          <a:bodyPr anchor="t"/>
          <a:lstStyle>
            <a:lvl1pPr>
              <a:lnSpc>
                <a:spcPts val="5000"/>
              </a:lnSpc>
              <a:defRPr sz="500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82C9C6-4686-0B40-9B7B-5E2FC8B023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1215" y="4626864"/>
            <a:ext cx="45720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Name Surname goes here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17FB62D-9C79-9343-9E43-51497A048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 &amp;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579120"/>
            <a:ext cx="475488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4560" y="2487017"/>
            <a:ext cx="3840480" cy="27432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A82EB67-FA0E-534E-A363-3CFEF696E7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F384B-3682-CF45-B45A-FD7C523A48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17788" y="6334907"/>
            <a:ext cx="3200400" cy="124531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2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FileNameGoesHere &gt; Insert &gt; Header and Footer &gt; to change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E79FCF8-B918-344A-A2CE-8FC955D3F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80644"/>
            <a:ext cx="10058400" cy="822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544" y="1995107"/>
            <a:ext cx="10058400" cy="4142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32DF8-7F86-EF49-BCC1-124A849D7BA5}"/>
              </a:ext>
            </a:extLst>
          </p:cNvPr>
          <p:cNvSpPr txBox="1"/>
          <p:nvPr userDrawn="1">
            <p:custDataLst>
              <p:tags r:id="rId42"/>
            </p:custDataLst>
          </p:nvPr>
        </p:nvSpPr>
        <p:spPr>
          <a:xfrm>
            <a:off x="10944225" y="6305550"/>
            <a:ext cx="3333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>
              <a:lnSpc>
                <a:spcPct val="100000"/>
              </a:lnSpc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fld id="{674AE3D8-ADA0-447B-9E8F-F53DD9427628}" type="slidenum">
              <a:rPr lang="en-GB" sz="1000" b="0" i="0" smtClean="0">
                <a:solidFill>
                  <a:schemeClr val="bg2"/>
                </a:solidFill>
                <a:latin typeface="Mute Regular" pitchFamily="2" charset="77"/>
                <a:cs typeface="Calibri" panose="020F0502020204030204" pitchFamily="34" charset="0"/>
              </a:rPr>
              <a:pPr lvl="0"/>
              <a:t>‹#›</a:t>
            </a:fld>
            <a:endParaRPr lang="en-GB" sz="1000" b="0" i="0">
              <a:solidFill>
                <a:schemeClr val="bg2"/>
              </a:solidFill>
              <a:latin typeface="Mute Regular" pitchFamily="2" charset="77"/>
              <a:cs typeface="Calibri" panose="020F050202020403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448FB04-7B91-FE40-89B6-DE7EE8CED2C0}"/>
              </a:ext>
            </a:extLst>
          </p:cNvPr>
          <p:cNvSpPr txBox="1">
            <a:spLocks/>
          </p:cNvSpPr>
          <p:nvPr userDrawn="1"/>
        </p:nvSpPr>
        <p:spPr>
          <a:xfrm>
            <a:off x="3818021" y="6332681"/>
            <a:ext cx="1715792" cy="126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" b="0" kern="1200" baseline="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2021 Mercer LLC. All rights reserved.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8E2841CC-657F-9449-8BAB-7449F17085E9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874643" y="6160913"/>
            <a:ext cx="1351655" cy="2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4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1" r:id="rId17"/>
    <p:sldLayoutId id="2147483701" r:id="rId18"/>
    <p:sldLayoutId id="2147483686" r:id="rId19"/>
    <p:sldLayoutId id="2147483702" r:id="rId20"/>
    <p:sldLayoutId id="2147483736" r:id="rId21"/>
    <p:sldLayoutId id="2147483738" r:id="rId22"/>
    <p:sldLayoutId id="2147483737" r:id="rId23"/>
    <p:sldLayoutId id="2147483739" r:id="rId24"/>
    <p:sldLayoutId id="2147483677" r:id="rId25"/>
    <p:sldLayoutId id="2147483740" r:id="rId26"/>
    <p:sldLayoutId id="2147483735" r:id="rId27"/>
    <p:sldLayoutId id="2147483703" r:id="rId28"/>
    <p:sldLayoutId id="2147483661" r:id="rId29"/>
    <p:sldLayoutId id="2147483695" r:id="rId30"/>
    <p:sldLayoutId id="2147483681" r:id="rId31"/>
    <p:sldLayoutId id="2147483696" r:id="rId32"/>
    <p:sldLayoutId id="2147483682" r:id="rId33"/>
    <p:sldLayoutId id="2147483697" r:id="rId34"/>
    <p:sldLayoutId id="2147483683" r:id="rId35"/>
    <p:sldLayoutId id="2147483698" r:id="rId36"/>
    <p:sldLayoutId id="2147483684" r:id="rId37"/>
    <p:sldLayoutId id="2147483699" r:id="rId38"/>
    <p:sldLayoutId id="2147483707" r:id="rId39"/>
    <p:sldLayoutId id="2147483741" r:id="rId40"/>
  </p:sldLayoutIdLst>
  <p:hf sldNum="0" hdr="0" dt="0"/>
  <p:txStyles>
    <p:titleStyle>
      <a:lvl1pPr algn="l" defTabSz="914400" rtl="0" eaLnBrk="1" latinLnBrk="0" hangingPunct="1">
        <a:lnSpc>
          <a:spcPts val="286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651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145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613" indent="-173038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>
          <p15:clr>
            <a:srgbClr val="F26B43"/>
          </p15:clr>
        </p15:guide>
        <p15:guide id="3" pos="1649">
          <p15:clr>
            <a:srgbClr val="F26B43"/>
          </p15:clr>
        </p15:guide>
        <p15:guide id="4" pos="2739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4896">
          <p15:clr>
            <a:srgbClr val="F26B43"/>
          </p15:clr>
        </p15:guide>
        <p15:guide id="7" pos="6000">
          <p15:clr>
            <a:srgbClr val="F26B43"/>
          </p15:clr>
        </p15:guide>
        <p15:guide id="8" orient="horz" pos="1560" userDrawn="1">
          <p15:clr>
            <a:srgbClr val="F26B43"/>
          </p15:clr>
        </p15:guide>
        <p15:guide id="9" orient="horz" pos="1248" userDrawn="1">
          <p15:clr>
            <a:srgbClr val="F26B43"/>
          </p15:clr>
        </p15:guide>
        <p15:guide id="11" orient="horz" pos="360" userDrawn="1">
          <p15:clr>
            <a:srgbClr val="F26B43"/>
          </p15:clr>
        </p15:guide>
        <p15:guide id="12" pos="7104">
          <p15:clr>
            <a:srgbClr val="F26B43"/>
          </p15:clr>
        </p15:guide>
        <p15:guide id="13" orient="horz" pos="2760" userDrawn="1">
          <p15:clr>
            <a:srgbClr val="F26B43"/>
          </p15:clr>
        </p15:guide>
        <p15:guide id="14" orient="horz" pos="3384" userDrawn="1">
          <p15:clr>
            <a:srgbClr val="F26B43"/>
          </p15:clr>
        </p15:guide>
        <p15:guide id="15" orient="horz" pos="3984" userDrawn="1">
          <p15:clr>
            <a:srgbClr val="F26B43"/>
          </p15:clr>
        </p15:guide>
        <p15:guide id="16" orient="horz" pos="960" userDrawn="1">
          <p15:clr>
            <a:srgbClr val="F26B43"/>
          </p15:clr>
        </p15:guide>
        <p15:guide id="17" orient="horz" pos="30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ttl.com/online-remote-proctoring?utm_medium=website&amp;utm_source=direct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hyperlink" Target="https://mettl.com/virtual-video-interview-platfor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4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png"/><Relationship Id="rId15" Type="http://schemas.openxmlformats.org/officeDocument/2006/relationships/image" Target="../media/image46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40.sv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8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92.sv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42.png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11" Type="http://schemas.openxmlformats.org/officeDocument/2006/relationships/image" Target="../media/image86.svg"/><Relationship Id="rId5" Type="http://schemas.openxmlformats.org/officeDocument/2006/relationships/image" Target="../media/image35.jpeg"/><Relationship Id="rId15" Type="http://schemas.openxmlformats.org/officeDocument/2006/relationships/image" Target="../media/image90.sv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84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637765"/>
            <a:ext cx="7378263" cy="15784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MMC Display" panose="020B0603020203020204" pitchFamily="34" charset="0"/>
                <a:cs typeface="MMC Display" panose="020B0603020203020204" pitchFamily="34" charset="0"/>
              </a:rPr>
              <a:t>Hire the best talent </a:t>
            </a:r>
            <a:br>
              <a:rPr lang="en-US" sz="5400" dirty="0"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5400" dirty="0">
                <a:latin typeface="MMC Display" panose="020B0603020203020204" pitchFamily="34" charset="0"/>
                <a:cs typeface="MMC Display" panose="020B0603020203020204" pitchFamily="34" charset="0"/>
              </a:rPr>
              <a:t>from campus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14"/>
          </p:nvPr>
        </p:nvSpPr>
        <p:spPr>
          <a:xfrm>
            <a:off x="911352" y="5429522"/>
            <a:ext cx="10061447" cy="274320"/>
          </a:xfrm>
        </p:spPr>
        <p:txBody>
          <a:bodyPr/>
          <a:lstStyle/>
          <a:p>
            <a:r>
              <a:rPr lang="en-US" dirty="0" smtClean="0"/>
              <a:t>Sept </a:t>
            </a:r>
            <a:r>
              <a:rPr lang="en-US" dirty="0"/>
              <a:t>2021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F158088-8DA6-794E-8F32-CC8CC6D860AE}"/>
              </a:ext>
            </a:extLst>
          </p:cNvPr>
          <p:cNvSpPr txBox="1">
            <a:spLocks/>
          </p:cNvSpPr>
          <p:nvPr/>
        </p:nvSpPr>
        <p:spPr>
          <a:xfrm>
            <a:off x="3745634" y="6332681"/>
            <a:ext cx="1715792" cy="126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" b="0" kern="1200" baseline="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Copyright 2020 Mercer LLC. All rights reserved.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77EE8F-D95E-464B-AC7B-D4E046F47BBB}"/>
              </a:ext>
            </a:extLst>
          </p:cNvPr>
          <p:cNvSpPr txBox="1">
            <a:spLocks/>
          </p:cNvSpPr>
          <p:nvPr/>
        </p:nvSpPr>
        <p:spPr>
          <a:xfrm>
            <a:off x="911352" y="3590685"/>
            <a:ext cx="5467224" cy="14843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accent1"/>
                </a:solidFill>
                <a:latin typeface="Mute Light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Digitally.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Scalably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. Securely.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MMC Display" panose="020B0603020203020204" pitchFamily="34" charset="0"/>
              <a:ea typeface="Noto Sans" panose="020B0502040504020204" pitchFamily="34" charset="0"/>
              <a:cs typeface="MMC Display" panose="020B0603020203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Introducing Mercer | </a:t>
            </a:r>
            <a:r>
              <a:rPr lang="en-US" sz="1800" dirty="0" err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Mettl’s</a:t>
            </a:r>
            <a:r>
              <a:rPr lang="en-US" sz="18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all-in-one</a:t>
            </a:r>
            <a:br>
              <a:rPr lang="en-US" sz="18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Platform for Virtual Campus Hiring</a:t>
            </a:r>
          </a:p>
        </p:txBody>
      </p:sp>
      <p:pic>
        <p:nvPicPr>
          <p:cNvPr id="4" name="Picture 3" descr="A picture containing person, sport, tennis&#10;&#10;Description automatically generated">
            <a:extLst>
              <a:ext uri="{FF2B5EF4-FFF2-40B4-BE49-F238E27FC236}">
                <a16:creationId xmlns:a16="http://schemas.microsoft.com/office/drawing/2014/main" id="{417F2FA7-D85E-5748-95B2-424617031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73" y="697438"/>
            <a:ext cx="5772708" cy="61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54;p16">
            <a:extLst>
              <a:ext uri="{FF2B5EF4-FFF2-40B4-BE49-F238E27FC236}">
                <a16:creationId xmlns:a16="http://schemas.microsoft.com/office/drawing/2014/main" id="{2BD8E9C6-F309-4C4A-95C2-0F2778ACB53C}"/>
              </a:ext>
            </a:extLst>
          </p:cNvPr>
          <p:cNvSpPr/>
          <p:nvPr/>
        </p:nvSpPr>
        <p:spPr>
          <a:xfrm>
            <a:off x="9012441" y="1682295"/>
            <a:ext cx="2565270" cy="3955304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55;p16">
            <a:extLst>
              <a:ext uri="{FF2B5EF4-FFF2-40B4-BE49-F238E27FC236}">
                <a16:creationId xmlns:a16="http://schemas.microsoft.com/office/drawing/2014/main" id="{99E65701-B94A-3241-BC3F-74C8F1A5E279}"/>
              </a:ext>
            </a:extLst>
          </p:cNvPr>
          <p:cNvSpPr/>
          <p:nvPr/>
        </p:nvSpPr>
        <p:spPr>
          <a:xfrm>
            <a:off x="9171535" y="2968913"/>
            <a:ext cx="2777664" cy="182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hiring cost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Customize as per requirements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best fit</a:t>
            </a:r>
            <a:b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candidate in the</a:t>
            </a:r>
            <a:b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least time</a:t>
            </a:r>
            <a:endParaRPr sz="1400" dirty="0"/>
          </a:p>
        </p:txBody>
      </p:sp>
      <p:grpSp>
        <p:nvGrpSpPr>
          <p:cNvPr id="13" name="Google Shape;556;p16">
            <a:extLst>
              <a:ext uri="{FF2B5EF4-FFF2-40B4-BE49-F238E27FC236}">
                <a16:creationId xmlns:a16="http://schemas.microsoft.com/office/drawing/2014/main" id="{C88924C0-C30F-B44E-A106-EC32C7DEE3AC}"/>
              </a:ext>
            </a:extLst>
          </p:cNvPr>
          <p:cNvGrpSpPr/>
          <p:nvPr/>
        </p:nvGrpSpPr>
        <p:grpSpPr>
          <a:xfrm>
            <a:off x="770707" y="1682295"/>
            <a:ext cx="1962169" cy="3955305"/>
            <a:chOff x="924558" y="1938969"/>
            <a:chExt cx="1962169" cy="3955305"/>
          </a:xfrm>
        </p:grpSpPr>
        <p:sp>
          <p:nvSpPr>
            <p:cNvPr id="14" name="Google Shape;557;p16">
              <a:extLst>
                <a:ext uri="{FF2B5EF4-FFF2-40B4-BE49-F238E27FC236}">
                  <a16:creationId xmlns:a16="http://schemas.microsoft.com/office/drawing/2014/main" id="{DEEC65B6-AE90-F442-BAF4-02E406D823F0}"/>
                </a:ext>
              </a:extLst>
            </p:cNvPr>
            <p:cNvSpPr txBox="1"/>
            <p:nvPr/>
          </p:nvSpPr>
          <p:spPr>
            <a:xfrm>
              <a:off x="924560" y="1938969"/>
              <a:ext cx="1962167" cy="8147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MMC Display" panose="020B0603020203020204" pitchFamily="34" charset="0"/>
                  <a:ea typeface="Arial"/>
                  <a:cs typeface="MMC Display" panose="020B0603020203020204" pitchFamily="34" charset="0"/>
                  <a:sym typeface="Arial"/>
                </a:rPr>
                <a:t>Coding assessments</a:t>
              </a:r>
              <a:endParaRPr sz="1600" b="1" dirty="0">
                <a:latin typeface="MMC Display" panose="020B0603020203020204" pitchFamily="34" charset="0"/>
                <a:cs typeface="MMC Display" panose="020B0603020203020204" pitchFamily="34" charset="0"/>
              </a:endParaRPr>
            </a:p>
          </p:txBody>
        </p:sp>
        <p:sp>
          <p:nvSpPr>
            <p:cNvPr id="17" name="Google Shape;558;p16">
              <a:extLst>
                <a:ext uri="{FF2B5EF4-FFF2-40B4-BE49-F238E27FC236}">
                  <a16:creationId xmlns:a16="http://schemas.microsoft.com/office/drawing/2014/main" id="{1665E953-46F7-1747-87E1-509E3F87FF5C}"/>
                </a:ext>
              </a:extLst>
            </p:cNvPr>
            <p:cNvSpPr txBox="1"/>
            <p:nvPr/>
          </p:nvSpPr>
          <p:spPr>
            <a:xfrm>
              <a:off x="924559" y="2985821"/>
              <a:ext cx="1962167" cy="8147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MMC Display" panose="020B0603020203020204" pitchFamily="34" charset="0"/>
                  <a:ea typeface="Arial"/>
                  <a:cs typeface="MMC Display" panose="020B0603020203020204" pitchFamily="34" charset="0"/>
                  <a:sym typeface="Arial"/>
                </a:rPr>
                <a:t>Technical assessments</a:t>
              </a:r>
              <a:endParaRPr sz="1600" b="1">
                <a:latin typeface="MMC Display" panose="020B0603020203020204" pitchFamily="34" charset="0"/>
                <a:cs typeface="MMC Display" panose="020B0603020203020204" pitchFamily="34" charset="0"/>
              </a:endParaRPr>
            </a:p>
          </p:txBody>
        </p:sp>
        <p:sp>
          <p:nvSpPr>
            <p:cNvPr id="18" name="Google Shape;559;p16">
              <a:extLst>
                <a:ext uri="{FF2B5EF4-FFF2-40B4-BE49-F238E27FC236}">
                  <a16:creationId xmlns:a16="http://schemas.microsoft.com/office/drawing/2014/main" id="{92285620-F5F6-6845-9DD0-48C7AEEA453C}"/>
                </a:ext>
              </a:extLst>
            </p:cNvPr>
            <p:cNvSpPr txBox="1"/>
            <p:nvPr/>
          </p:nvSpPr>
          <p:spPr>
            <a:xfrm>
              <a:off x="924558" y="4032673"/>
              <a:ext cx="1962167" cy="8147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MMC Display" panose="020B0603020203020204" pitchFamily="34" charset="0"/>
                  <a:ea typeface="Arial"/>
                  <a:cs typeface="MMC Display" panose="020B0603020203020204" pitchFamily="34" charset="0"/>
                  <a:sym typeface="Arial"/>
                </a:rPr>
                <a:t>Psychometric and behavioral assessments</a:t>
              </a:r>
              <a:endParaRPr sz="1600" b="1">
                <a:latin typeface="MMC Display" panose="020B0603020203020204" pitchFamily="34" charset="0"/>
                <a:cs typeface="MMC Display" panose="020B0603020203020204" pitchFamily="34" charset="0"/>
              </a:endParaRPr>
            </a:p>
          </p:txBody>
        </p:sp>
        <p:sp>
          <p:nvSpPr>
            <p:cNvPr id="21" name="Google Shape;560;p16">
              <a:extLst>
                <a:ext uri="{FF2B5EF4-FFF2-40B4-BE49-F238E27FC236}">
                  <a16:creationId xmlns:a16="http://schemas.microsoft.com/office/drawing/2014/main" id="{B4397E64-0E83-E240-89C2-EC6DA0E01A7D}"/>
                </a:ext>
              </a:extLst>
            </p:cNvPr>
            <p:cNvSpPr txBox="1"/>
            <p:nvPr/>
          </p:nvSpPr>
          <p:spPr>
            <a:xfrm>
              <a:off x="924560" y="5079525"/>
              <a:ext cx="1962167" cy="8147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lt1"/>
                  </a:solidFill>
                  <a:latin typeface="MMC Display" panose="020B0603020203020204" pitchFamily="34" charset="0"/>
                  <a:ea typeface="Arial"/>
                  <a:cs typeface="MMC Display" panose="020B0603020203020204" pitchFamily="34" charset="0"/>
                  <a:sym typeface="Arial"/>
                </a:rPr>
                <a:t>Communication skills assessments</a:t>
              </a:r>
              <a:endParaRPr sz="1600" b="1" dirty="0">
                <a:latin typeface="MMC Display" panose="020B0603020203020204" pitchFamily="34" charset="0"/>
                <a:cs typeface="MMC Display" panose="020B0603020203020204" pitchFamily="34" charset="0"/>
              </a:endParaRPr>
            </a:p>
          </p:txBody>
        </p:sp>
      </p:grpSp>
      <p:sp>
        <p:nvSpPr>
          <p:cNvPr id="22" name="Google Shape;561;p16">
            <a:extLst>
              <a:ext uri="{FF2B5EF4-FFF2-40B4-BE49-F238E27FC236}">
                <a16:creationId xmlns:a16="http://schemas.microsoft.com/office/drawing/2014/main" id="{BAB8B530-F989-6F4E-ADFD-892F96766E23}"/>
              </a:ext>
            </a:extLst>
          </p:cNvPr>
          <p:cNvSpPr txBox="1"/>
          <p:nvPr/>
        </p:nvSpPr>
        <p:spPr>
          <a:xfrm>
            <a:off x="2949301" y="1682294"/>
            <a:ext cx="5941481" cy="814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Aptitude and coding tests</a:t>
            </a:r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  <a:sym typeface="Arial"/>
              </a:rPr>
              <a:t> </a:t>
            </a:r>
            <a:r>
              <a:rPr lang="en-US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  <a:sym typeface="Arial"/>
              </a:rPr>
              <a:t>|</a:t>
            </a:r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  <a:sym typeface="Arial"/>
              </a:rPr>
              <a:t> </a:t>
            </a: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Extensive coding simulators</a:t>
            </a:r>
            <a:endParaRPr b="1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Measure coding aptitude and real-life programming skills</a:t>
            </a:r>
            <a:endParaRPr dirty="0">
              <a:solidFill>
                <a:srgbClr val="002C77"/>
              </a:solidFill>
            </a:endParaRPr>
          </a:p>
        </p:txBody>
      </p:sp>
      <p:sp>
        <p:nvSpPr>
          <p:cNvPr id="23" name="Google Shape;562;p16">
            <a:extLst>
              <a:ext uri="{FF2B5EF4-FFF2-40B4-BE49-F238E27FC236}">
                <a16:creationId xmlns:a16="http://schemas.microsoft.com/office/drawing/2014/main" id="{EE4BA138-55AF-5A46-9567-3736D3F8D3E0}"/>
              </a:ext>
            </a:extLst>
          </p:cNvPr>
          <p:cNvSpPr txBox="1"/>
          <p:nvPr/>
        </p:nvSpPr>
        <p:spPr>
          <a:xfrm>
            <a:off x="2949301" y="2729146"/>
            <a:ext cx="5941481" cy="814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Domain tests for 100+ skills and job profiles</a:t>
            </a:r>
            <a:endParaRPr b="1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Measure domain skills and technical aptitude</a:t>
            </a:r>
            <a:endParaRPr dirty="0">
              <a:solidFill>
                <a:srgbClr val="002C77"/>
              </a:solidFill>
            </a:endParaRPr>
          </a:p>
        </p:txBody>
      </p:sp>
      <p:sp>
        <p:nvSpPr>
          <p:cNvPr id="25" name="Google Shape;564;p16">
            <a:extLst>
              <a:ext uri="{FF2B5EF4-FFF2-40B4-BE49-F238E27FC236}">
                <a16:creationId xmlns:a16="http://schemas.microsoft.com/office/drawing/2014/main" id="{5680ED93-88AC-ED43-A095-04C96CE581E0}"/>
              </a:ext>
            </a:extLst>
          </p:cNvPr>
          <p:cNvSpPr txBox="1"/>
          <p:nvPr/>
        </p:nvSpPr>
        <p:spPr>
          <a:xfrm>
            <a:off x="2949303" y="3775998"/>
            <a:ext cx="2859899" cy="814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Aptitude tests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Measure reasoning and logical</a:t>
            </a:r>
            <a:b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thinking skills</a:t>
            </a:r>
            <a:endParaRPr dirty="0">
              <a:solidFill>
                <a:srgbClr val="002C77"/>
              </a:solidFill>
            </a:endParaRPr>
          </a:p>
        </p:txBody>
      </p:sp>
      <p:sp>
        <p:nvSpPr>
          <p:cNvPr id="26" name="Google Shape;565;p16">
            <a:extLst>
              <a:ext uri="{FF2B5EF4-FFF2-40B4-BE49-F238E27FC236}">
                <a16:creationId xmlns:a16="http://schemas.microsoft.com/office/drawing/2014/main" id="{58E8865D-996C-CB4F-9907-6E3FAD80637F}"/>
              </a:ext>
            </a:extLst>
          </p:cNvPr>
          <p:cNvSpPr txBox="1"/>
          <p:nvPr/>
        </p:nvSpPr>
        <p:spPr>
          <a:xfrm>
            <a:off x="5936113" y="3775999"/>
            <a:ext cx="2961927" cy="814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Personality &amp; behavioral tests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Predict cultural fitment and behavioral traits</a:t>
            </a:r>
            <a:b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at workplace</a:t>
            </a:r>
            <a:endParaRPr dirty="0">
              <a:solidFill>
                <a:srgbClr val="002C77"/>
              </a:solidFill>
            </a:endParaRPr>
          </a:p>
        </p:txBody>
      </p:sp>
      <p:sp>
        <p:nvSpPr>
          <p:cNvPr id="28" name="Google Shape;566;p16">
            <a:extLst>
              <a:ext uri="{FF2B5EF4-FFF2-40B4-BE49-F238E27FC236}">
                <a16:creationId xmlns:a16="http://schemas.microsoft.com/office/drawing/2014/main" id="{B7264996-790B-5442-A720-D27CCEA50F00}"/>
              </a:ext>
            </a:extLst>
          </p:cNvPr>
          <p:cNvSpPr txBox="1"/>
          <p:nvPr/>
        </p:nvSpPr>
        <p:spPr>
          <a:xfrm>
            <a:off x="2949303" y="4822850"/>
            <a:ext cx="5941480" cy="814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  <a:sym typeface="Arial"/>
              </a:rPr>
              <a:t>English Language Based Communications Skills Tests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C77"/>
                </a:solidFill>
                <a:sym typeface="Arial"/>
              </a:rPr>
              <a:t>Assessments to measure Speaking skills, Listening skills, Reading skills &amp; Writing skills</a:t>
            </a:r>
            <a:endParaRPr sz="1000" dirty="0">
              <a:solidFill>
                <a:srgbClr val="002C77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731EB9-9939-7A4B-80FA-4D4C419A0064}"/>
              </a:ext>
            </a:extLst>
          </p:cNvPr>
          <p:cNvSpPr/>
          <p:nvPr/>
        </p:nvSpPr>
        <p:spPr>
          <a:xfrm>
            <a:off x="9946105" y="652765"/>
            <a:ext cx="2245895" cy="699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9">
            <a:extLst>
              <a:ext uri="{FF2B5EF4-FFF2-40B4-BE49-F238E27FC236}">
                <a16:creationId xmlns:a16="http://schemas.microsoft.com/office/drawing/2014/main" id="{61900240-5EA9-CD45-B807-03B520F16DD6}"/>
              </a:ext>
            </a:extLst>
          </p:cNvPr>
          <p:cNvSpPr txBox="1">
            <a:spLocks/>
          </p:cNvSpPr>
          <p:nvPr/>
        </p:nvSpPr>
        <p:spPr>
          <a:xfrm>
            <a:off x="10335216" y="776594"/>
            <a:ext cx="1467672" cy="4520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2400" dirty="0">
                <a:solidFill>
                  <a:schemeClr val="accent6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Assess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0938B4-DA72-CC4C-9C25-5F284625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07431" y="1885093"/>
            <a:ext cx="754022" cy="7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99DF88A4-5461-2848-86FB-1C488F89F846}"/>
              </a:ext>
            </a:extLst>
          </p:cNvPr>
          <p:cNvSpPr txBox="1">
            <a:spLocks/>
          </p:cNvSpPr>
          <p:nvPr/>
        </p:nvSpPr>
        <p:spPr>
          <a:xfrm>
            <a:off x="770707" y="840014"/>
            <a:ext cx="10187805" cy="461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Our industry-leading proctoring technology</a:t>
            </a:r>
            <a:endParaRPr lang="en-US" sz="3200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20" name="Google Shape;521;p15">
            <a:extLst>
              <a:ext uri="{FF2B5EF4-FFF2-40B4-BE49-F238E27FC236}">
                <a16:creationId xmlns:a16="http://schemas.microsoft.com/office/drawing/2014/main" id="{8011AB10-472D-4440-A9BE-4223FFF1C134}"/>
              </a:ext>
            </a:extLst>
          </p:cNvPr>
          <p:cNvSpPr/>
          <p:nvPr/>
        </p:nvSpPr>
        <p:spPr>
          <a:xfrm>
            <a:off x="854220" y="4028014"/>
            <a:ext cx="7544192" cy="2015353"/>
          </a:xfrm>
          <a:prstGeom prst="rect">
            <a:avLst/>
          </a:prstGeom>
          <a:solidFill>
            <a:srgbClr val="AFDAB2">
              <a:alpha val="13725"/>
            </a:srgb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522;p15">
            <a:extLst>
              <a:ext uri="{FF2B5EF4-FFF2-40B4-BE49-F238E27FC236}">
                <a16:creationId xmlns:a16="http://schemas.microsoft.com/office/drawing/2014/main" id="{EEB26A3C-90DE-7C46-9A1E-2783206C77AF}"/>
              </a:ext>
            </a:extLst>
          </p:cNvPr>
          <p:cNvSpPr/>
          <p:nvPr/>
        </p:nvSpPr>
        <p:spPr>
          <a:xfrm>
            <a:off x="3685735" y="1915668"/>
            <a:ext cx="7259468" cy="1886652"/>
          </a:xfrm>
          <a:prstGeom prst="rect">
            <a:avLst/>
          </a:prstGeom>
          <a:solidFill>
            <a:srgbClr val="7DD0F5">
              <a:alpha val="10980"/>
            </a:srgb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24;p15">
            <a:extLst>
              <a:ext uri="{FF2B5EF4-FFF2-40B4-BE49-F238E27FC236}">
                <a16:creationId xmlns:a16="http://schemas.microsoft.com/office/drawing/2014/main" id="{26EEB1DE-5893-CE4F-8937-C53E86994C67}"/>
              </a:ext>
            </a:extLst>
          </p:cNvPr>
          <p:cNvSpPr txBox="1"/>
          <p:nvPr/>
        </p:nvSpPr>
        <p:spPr>
          <a:xfrm>
            <a:off x="5929437" y="3248258"/>
            <a:ext cx="1797731" cy="59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525;p15">
            <a:extLst>
              <a:ext uri="{FF2B5EF4-FFF2-40B4-BE49-F238E27FC236}">
                <a16:creationId xmlns:a16="http://schemas.microsoft.com/office/drawing/2014/main" id="{67416FCD-3A0A-6644-BE0C-4D3FB2A8C437}"/>
              </a:ext>
            </a:extLst>
          </p:cNvPr>
          <p:cNvSpPr txBox="1"/>
          <p:nvPr/>
        </p:nvSpPr>
        <p:spPr>
          <a:xfrm>
            <a:off x="6564859" y="2325222"/>
            <a:ext cx="3757044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Credibility Index to make quick decisions</a:t>
            </a:r>
            <a:endParaRPr/>
          </a:p>
        </p:txBody>
      </p:sp>
      <p:sp>
        <p:nvSpPr>
          <p:cNvPr id="30" name="Google Shape;526;p15">
            <a:extLst>
              <a:ext uri="{FF2B5EF4-FFF2-40B4-BE49-F238E27FC236}">
                <a16:creationId xmlns:a16="http://schemas.microsoft.com/office/drawing/2014/main" id="{E806EB2C-B5EF-4E4C-B6E5-5E3AC6C588AC}"/>
              </a:ext>
            </a:extLst>
          </p:cNvPr>
          <p:cNvSpPr txBox="1"/>
          <p:nvPr/>
        </p:nvSpPr>
        <p:spPr>
          <a:xfrm>
            <a:off x="6343777" y="2002877"/>
            <a:ext cx="3545959" cy="46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73A64"/>
                </a:solidFill>
                <a:latin typeface="Arial"/>
                <a:ea typeface="Arial"/>
                <a:cs typeface="Arial"/>
                <a:sym typeface="Arial"/>
              </a:rPr>
              <a:t>AI-based auto proctoring </a:t>
            </a:r>
            <a:endParaRPr sz="1600" b="1" dirty="0">
              <a:solidFill>
                <a:srgbClr val="173A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27;p15">
            <a:extLst>
              <a:ext uri="{FF2B5EF4-FFF2-40B4-BE49-F238E27FC236}">
                <a16:creationId xmlns:a16="http://schemas.microsoft.com/office/drawing/2014/main" id="{2E5BB67A-FAD8-704D-84F1-8FE59F6D194E}"/>
              </a:ext>
            </a:extLst>
          </p:cNvPr>
          <p:cNvSpPr/>
          <p:nvPr/>
        </p:nvSpPr>
        <p:spPr>
          <a:xfrm>
            <a:off x="6343777" y="2577646"/>
            <a:ext cx="203414" cy="203671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528;p15" descr="Checkmark">
            <a:extLst>
              <a:ext uri="{FF2B5EF4-FFF2-40B4-BE49-F238E27FC236}">
                <a16:creationId xmlns:a16="http://schemas.microsoft.com/office/drawing/2014/main" id="{D1B03772-7537-9748-A691-6988DAA7D6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318" y="2621219"/>
            <a:ext cx="112331" cy="1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529;p15">
            <a:extLst>
              <a:ext uri="{FF2B5EF4-FFF2-40B4-BE49-F238E27FC236}">
                <a16:creationId xmlns:a16="http://schemas.microsoft.com/office/drawing/2014/main" id="{8A8E9122-2B1B-4D44-BAD8-A8DEBB86F79E}"/>
              </a:ext>
            </a:extLst>
          </p:cNvPr>
          <p:cNvSpPr txBox="1"/>
          <p:nvPr/>
        </p:nvSpPr>
        <p:spPr>
          <a:xfrm>
            <a:off x="6564859" y="2731534"/>
            <a:ext cx="3698971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Face/device/people and several other cheating flags</a:t>
            </a:r>
            <a:endParaRPr/>
          </a:p>
        </p:txBody>
      </p:sp>
      <p:sp>
        <p:nvSpPr>
          <p:cNvPr id="36" name="Google Shape;530;p15">
            <a:extLst>
              <a:ext uri="{FF2B5EF4-FFF2-40B4-BE49-F238E27FC236}">
                <a16:creationId xmlns:a16="http://schemas.microsoft.com/office/drawing/2014/main" id="{59281A0F-5C0A-5941-99A4-766E5D59E494}"/>
              </a:ext>
            </a:extLst>
          </p:cNvPr>
          <p:cNvSpPr/>
          <p:nvPr/>
        </p:nvSpPr>
        <p:spPr>
          <a:xfrm>
            <a:off x="6343777" y="2988681"/>
            <a:ext cx="203414" cy="203671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31;p15" descr="Checkmark">
            <a:extLst>
              <a:ext uri="{FF2B5EF4-FFF2-40B4-BE49-F238E27FC236}">
                <a16:creationId xmlns:a16="http://schemas.microsoft.com/office/drawing/2014/main" id="{787C1567-CBAE-0A42-8268-FFC9B5A410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318" y="3032254"/>
            <a:ext cx="112331" cy="1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32;p15">
            <a:extLst>
              <a:ext uri="{FF2B5EF4-FFF2-40B4-BE49-F238E27FC236}">
                <a16:creationId xmlns:a16="http://schemas.microsoft.com/office/drawing/2014/main" id="{A5170467-9048-F449-9F18-EBB7A29FB6D4}"/>
              </a:ext>
            </a:extLst>
          </p:cNvPr>
          <p:cNvSpPr txBox="1"/>
          <p:nvPr/>
        </p:nvSpPr>
        <p:spPr>
          <a:xfrm>
            <a:off x="6566935" y="3165163"/>
            <a:ext cx="3757044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browser and detect distraction levels</a:t>
            </a:r>
            <a:endParaRPr/>
          </a:p>
        </p:txBody>
      </p:sp>
      <p:sp>
        <p:nvSpPr>
          <p:cNvPr id="39" name="Google Shape;533;p15">
            <a:extLst>
              <a:ext uri="{FF2B5EF4-FFF2-40B4-BE49-F238E27FC236}">
                <a16:creationId xmlns:a16="http://schemas.microsoft.com/office/drawing/2014/main" id="{708D768B-489E-8745-B539-8A08110BE051}"/>
              </a:ext>
            </a:extLst>
          </p:cNvPr>
          <p:cNvSpPr/>
          <p:nvPr/>
        </p:nvSpPr>
        <p:spPr>
          <a:xfrm>
            <a:off x="6343777" y="3415695"/>
            <a:ext cx="203414" cy="203671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534;p15" descr="Checkmark">
            <a:extLst>
              <a:ext uri="{FF2B5EF4-FFF2-40B4-BE49-F238E27FC236}">
                <a16:creationId xmlns:a16="http://schemas.microsoft.com/office/drawing/2014/main" id="{2E64F9E4-E830-A84E-A473-675C9E2BF2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9318" y="3459268"/>
            <a:ext cx="112331" cy="1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535;p15">
            <a:extLst>
              <a:ext uri="{FF2B5EF4-FFF2-40B4-BE49-F238E27FC236}">
                <a16:creationId xmlns:a16="http://schemas.microsoft.com/office/drawing/2014/main" id="{06D93D28-A422-1C41-B4EE-86FBF0F7BDBF}"/>
              </a:ext>
            </a:extLst>
          </p:cNvPr>
          <p:cNvSpPr txBox="1"/>
          <p:nvPr/>
        </p:nvSpPr>
        <p:spPr>
          <a:xfrm>
            <a:off x="1931153" y="4433902"/>
            <a:ext cx="3757044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  <a:t>Proctors can broadcast to all test-takers </a:t>
            </a:r>
            <a:endParaRPr/>
          </a:p>
        </p:txBody>
      </p:sp>
      <p:sp>
        <p:nvSpPr>
          <p:cNvPr id="42" name="Google Shape;536;p15">
            <a:extLst>
              <a:ext uri="{FF2B5EF4-FFF2-40B4-BE49-F238E27FC236}">
                <a16:creationId xmlns:a16="http://schemas.microsoft.com/office/drawing/2014/main" id="{FDE022CC-B704-7144-A92C-490A5B6CF1C5}"/>
              </a:ext>
            </a:extLst>
          </p:cNvPr>
          <p:cNvSpPr txBox="1"/>
          <p:nvPr/>
        </p:nvSpPr>
        <p:spPr>
          <a:xfrm>
            <a:off x="1494243" y="4132909"/>
            <a:ext cx="3272888" cy="46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6A39"/>
                </a:solidFill>
                <a:latin typeface="Arial"/>
                <a:ea typeface="Arial"/>
                <a:cs typeface="Arial"/>
                <a:sym typeface="Arial"/>
              </a:rPr>
              <a:t>Human-assisted live proctoring </a:t>
            </a:r>
            <a:endParaRPr sz="1600" b="1">
              <a:solidFill>
                <a:srgbClr val="006A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537;p15">
            <a:extLst>
              <a:ext uri="{FF2B5EF4-FFF2-40B4-BE49-F238E27FC236}">
                <a16:creationId xmlns:a16="http://schemas.microsoft.com/office/drawing/2014/main" id="{07AB7836-E3E0-8B49-B790-78901750BDB9}"/>
              </a:ext>
            </a:extLst>
          </p:cNvPr>
          <p:cNvSpPr txBox="1"/>
          <p:nvPr/>
        </p:nvSpPr>
        <p:spPr>
          <a:xfrm>
            <a:off x="1931153" y="4842767"/>
            <a:ext cx="3757044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  <a:t>Live webcam/ screen feed of candidates taking</a:t>
            </a:r>
            <a:br>
              <a:rPr lang="en-US" sz="1200" dirty="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  <a:t>the test.</a:t>
            </a:r>
            <a:endParaRPr dirty="0"/>
          </a:p>
        </p:txBody>
      </p:sp>
      <p:sp>
        <p:nvSpPr>
          <p:cNvPr id="44" name="Google Shape;538;p15">
            <a:extLst>
              <a:ext uri="{FF2B5EF4-FFF2-40B4-BE49-F238E27FC236}">
                <a16:creationId xmlns:a16="http://schemas.microsoft.com/office/drawing/2014/main" id="{01879B32-122E-DE40-88A9-5E0B3F4CD844}"/>
              </a:ext>
            </a:extLst>
          </p:cNvPr>
          <p:cNvSpPr txBox="1"/>
          <p:nvPr/>
        </p:nvSpPr>
        <p:spPr>
          <a:xfrm>
            <a:off x="1931153" y="5255706"/>
            <a:ext cx="3757044" cy="68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64B"/>
                </a:solidFill>
                <a:latin typeface="Arial"/>
                <a:ea typeface="Arial"/>
                <a:cs typeface="Arial"/>
                <a:sym typeface="Arial"/>
              </a:rPr>
              <a:t>Chat with candidates to assuage concerns</a:t>
            </a:r>
            <a:endParaRPr/>
          </a:p>
        </p:txBody>
      </p:sp>
      <p:sp>
        <p:nvSpPr>
          <p:cNvPr id="45" name="Google Shape;539;p15">
            <a:extLst>
              <a:ext uri="{FF2B5EF4-FFF2-40B4-BE49-F238E27FC236}">
                <a16:creationId xmlns:a16="http://schemas.microsoft.com/office/drawing/2014/main" id="{5A3BE865-E707-A342-BCB9-A1E2ECD95AE5}"/>
              </a:ext>
            </a:extLst>
          </p:cNvPr>
          <p:cNvSpPr/>
          <p:nvPr/>
        </p:nvSpPr>
        <p:spPr>
          <a:xfrm>
            <a:off x="1637016" y="4677666"/>
            <a:ext cx="203414" cy="203671"/>
          </a:xfrm>
          <a:prstGeom prst="ellipse">
            <a:avLst/>
          </a:prstGeom>
          <a:solidFill>
            <a:srgbClr val="05AC4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540;p15" descr="Checkmark">
            <a:extLst>
              <a:ext uri="{FF2B5EF4-FFF2-40B4-BE49-F238E27FC236}">
                <a16:creationId xmlns:a16="http://schemas.microsoft.com/office/drawing/2014/main" id="{276BFA30-8EB8-894F-AA25-0D824A7DE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557" y="4721239"/>
            <a:ext cx="112331" cy="1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541;p15">
            <a:extLst>
              <a:ext uri="{FF2B5EF4-FFF2-40B4-BE49-F238E27FC236}">
                <a16:creationId xmlns:a16="http://schemas.microsoft.com/office/drawing/2014/main" id="{37C49122-141A-9240-9306-CE52FEF3FA92}"/>
              </a:ext>
            </a:extLst>
          </p:cNvPr>
          <p:cNvSpPr/>
          <p:nvPr/>
        </p:nvSpPr>
        <p:spPr>
          <a:xfrm>
            <a:off x="1637016" y="5088701"/>
            <a:ext cx="203414" cy="203671"/>
          </a:xfrm>
          <a:prstGeom prst="ellipse">
            <a:avLst/>
          </a:prstGeom>
          <a:solidFill>
            <a:srgbClr val="05AC4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542;p15" descr="Checkmark">
            <a:extLst>
              <a:ext uri="{FF2B5EF4-FFF2-40B4-BE49-F238E27FC236}">
                <a16:creationId xmlns:a16="http://schemas.microsoft.com/office/drawing/2014/main" id="{744EEA9E-50D0-7548-8582-22E9D2A23F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557" y="5132274"/>
            <a:ext cx="112331" cy="11233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543;p15">
            <a:extLst>
              <a:ext uri="{FF2B5EF4-FFF2-40B4-BE49-F238E27FC236}">
                <a16:creationId xmlns:a16="http://schemas.microsoft.com/office/drawing/2014/main" id="{0829CD71-F218-F448-9401-23C2F06313CC}"/>
              </a:ext>
            </a:extLst>
          </p:cNvPr>
          <p:cNvSpPr/>
          <p:nvPr/>
        </p:nvSpPr>
        <p:spPr>
          <a:xfrm>
            <a:off x="1637016" y="5515715"/>
            <a:ext cx="203414" cy="203671"/>
          </a:xfrm>
          <a:prstGeom prst="ellipse">
            <a:avLst/>
          </a:prstGeom>
          <a:solidFill>
            <a:srgbClr val="05AC4B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44;p15" descr="Checkmark">
            <a:extLst>
              <a:ext uri="{FF2B5EF4-FFF2-40B4-BE49-F238E27FC236}">
                <a16:creationId xmlns:a16="http://schemas.microsoft.com/office/drawing/2014/main" id="{361F1BFE-A053-AA48-AB5D-5A36FFEDE7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557" y="5559288"/>
            <a:ext cx="112331" cy="11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45;p15">
            <a:extLst>
              <a:ext uri="{FF2B5EF4-FFF2-40B4-BE49-F238E27FC236}">
                <a16:creationId xmlns:a16="http://schemas.microsoft.com/office/drawing/2014/main" id="{9C7FF1F7-C398-924E-A0F9-9B712B6D0A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994" y="4177115"/>
            <a:ext cx="3166457" cy="1689014"/>
          </a:xfrm>
          <a:prstGeom prst="roundRect">
            <a:avLst>
              <a:gd name="adj" fmla="val 398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11000"/>
              </a:srgbClr>
            </a:outerShdw>
            <a:reflection stA="0" endPos="28000" dist="5000" dir="5400000" sy="-100000" algn="bl" rotWithShape="0"/>
          </a:effectLst>
        </p:spPr>
      </p:pic>
      <p:pic>
        <p:nvPicPr>
          <p:cNvPr id="52" name="Google Shape;546;p15">
            <a:extLst>
              <a:ext uri="{FF2B5EF4-FFF2-40B4-BE49-F238E27FC236}">
                <a16:creationId xmlns:a16="http://schemas.microsoft.com/office/drawing/2014/main" id="{DE30FB85-E9F4-4942-8E79-DA224DFA16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387" t="6123" r="36589" b="7631"/>
          <a:stretch/>
        </p:blipFill>
        <p:spPr>
          <a:xfrm>
            <a:off x="2534098" y="2063973"/>
            <a:ext cx="2963172" cy="16078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12402"/>
              </a:srgbClr>
            </a:outerShdw>
          </a:effectLst>
        </p:spPr>
      </p:pic>
      <p:sp>
        <p:nvSpPr>
          <p:cNvPr id="53" name="Google Shape;547;p15">
            <a:extLst>
              <a:ext uri="{FF2B5EF4-FFF2-40B4-BE49-F238E27FC236}">
                <a16:creationId xmlns:a16="http://schemas.microsoft.com/office/drawing/2014/main" id="{8C9BA694-A05C-4346-83EC-A9F1CEF81532}"/>
              </a:ext>
            </a:extLst>
          </p:cNvPr>
          <p:cNvSpPr/>
          <p:nvPr/>
        </p:nvSpPr>
        <p:spPr>
          <a:xfrm>
            <a:off x="783766" y="6159789"/>
            <a:ext cx="9792869" cy="297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visit </a:t>
            </a:r>
            <a:r>
              <a:rPr lang="en-US" sz="1200" u="sng" dirty="0">
                <a:solidFill>
                  <a:srgbClr val="00386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https://mettl.com/online-remote-proctoring?utm_medium=website&amp;utm_source=</a:t>
            </a:r>
            <a:r>
              <a:rPr lang="en-US" sz="1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direct</a:t>
            </a:r>
            <a:r>
              <a:rPr lang="en-US" sz="1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more information.  </a:t>
            </a:r>
            <a:endParaRPr sz="12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26;p15">
            <a:extLst>
              <a:ext uri="{FF2B5EF4-FFF2-40B4-BE49-F238E27FC236}">
                <a16:creationId xmlns:a16="http://schemas.microsoft.com/office/drawing/2014/main" id="{2B58E7F3-0101-1943-B416-C5E03A4E2F63}"/>
              </a:ext>
            </a:extLst>
          </p:cNvPr>
          <p:cNvSpPr txBox="1"/>
          <p:nvPr/>
        </p:nvSpPr>
        <p:spPr>
          <a:xfrm>
            <a:off x="757454" y="1296229"/>
            <a:ext cx="9563463" cy="46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lvl="0"/>
            <a:r>
              <a:rPr lang="en-US" sz="2000" dirty="0">
                <a:solidFill>
                  <a:srgbClr val="173A64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ensures cheating-free assessments from the comfort of candidates’ homes</a:t>
            </a:r>
            <a:endParaRPr sz="2000" dirty="0">
              <a:solidFill>
                <a:srgbClr val="173A64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4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B047CD-6D47-264E-876A-F05CDB880C19}"/>
              </a:ext>
            </a:extLst>
          </p:cNvPr>
          <p:cNvSpPr/>
          <p:nvPr/>
        </p:nvSpPr>
        <p:spPr>
          <a:xfrm>
            <a:off x="840495" y="0"/>
            <a:ext cx="4154247" cy="5682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Google Shape;658;p20"/>
          <p:cNvSpPr txBox="1"/>
          <p:nvPr/>
        </p:nvSpPr>
        <p:spPr>
          <a:xfrm>
            <a:off x="1058207" y="1414097"/>
            <a:ext cx="34473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Pair programming interview</a:t>
            </a:r>
            <a:endParaRPr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659" name="Google Shape;659;p20"/>
          <p:cNvSpPr txBox="1"/>
          <p:nvPr/>
        </p:nvSpPr>
        <p:spPr>
          <a:xfrm>
            <a:off x="1058207" y="1808426"/>
            <a:ext cx="38014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Evaluate real-time coding skills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candidate codes live on screen</a:t>
            </a:r>
            <a:endParaRPr sz="1400" dirty="0"/>
          </a:p>
        </p:txBody>
      </p:sp>
      <p:sp>
        <p:nvSpPr>
          <p:cNvPr id="662" name="Google Shape;662;p20"/>
          <p:cNvSpPr txBox="1"/>
          <p:nvPr/>
        </p:nvSpPr>
        <p:spPr>
          <a:xfrm>
            <a:off x="1058207" y="2769107"/>
            <a:ext cx="22090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Quick, objective evaluation</a:t>
            </a:r>
            <a:endParaRPr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663" name="Google Shape;663;p20"/>
          <p:cNvSpPr txBox="1"/>
          <p:nvPr/>
        </p:nvSpPr>
        <p:spPr>
          <a:xfrm>
            <a:off x="1058207" y="3449405"/>
            <a:ext cx="38855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data from screening and interview rounds within </a:t>
            </a:r>
            <a:r>
              <a:rPr lang="en-US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one single platform</a:t>
            </a:r>
            <a:endParaRPr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357692-93E1-7547-A808-FEBF1A18933E}"/>
              </a:ext>
            </a:extLst>
          </p:cNvPr>
          <p:cNvGrpSpPr/>
          <p:nvPr/>
        </p:nvGrpSpPr>
        <p:grpSpPr>
          <a:xfrm>
            <a:off x="1109234" y="2515607"/>
            <a:ext cx="3650986" cy="1678100"/>
            <a:chOff x="891523" y="2515607"/>
            <a:chExt cx="4872208" cy="1678100"/>
          </a:xfrm>
        </p:grpSpPr>
        <p:cxnSp>
          <p:nvCxnSpPr>
            <p:cNvPr id="660" name="Google Shape;660;p20"/>
            <p:cNvCxnSpPr/>
            <p:nvPr/>
          </p:nvCxnSpPr>
          <p:spPr>
            <a:xfrm>
              <a:off x="891523" y="2515607"/>
              <a:ext cx="4872208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20"/>
            <p:cNvCxnSpPr/>
            <p:nvPr/>
          </p:nvCxnSpPr>
          <p:spPr>
            <a:xfrm>
              <a:off x="891523" y="4193707"/>
              <a:ext cx="4872208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5" name="Google Shape;665;p20"/>
          <p:cNvSpPr txBox="1"/>
          <p:nvPr/>
        </p:nvSpPr>
        <p:spPr>
          <a:xfrm>
            <a:off x="1058207" y="4502648"/>
            <a:ext cx="2209005" cy="36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Digital ideation</a:t>
            </a:r>
            <a:endParaRPr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666" name="Google Shape;666;p20"/>
          <p:cNvSpPr txBox="1"/>
          <p:nvPr/>
        </p:nvSpPr>
        <p:spPr>
          <a:xfrm>
            <a:off x="1058207" y="4920723"/>
            <a:ext cx="36751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Whiteboard and ideate digitally,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digital whiteboards and notepads</a:t>
            </a:r>
            <a:endParaRPr sz="1400" dirty="0"/>
          </a:p>
        </p:txBody>
      </p:sp>
      <p:sp>
        <p:nvSpPr>
          <p:cNvPr id="668" name="Google Shape;668;p20"/>
          <p:cNvSpPr/>
          <p:nvPr/>
        </p:nvSpPr>
        <p:spPr>
          <a:xfrm>
            <a:off x="840496" y="6203743"/>
            <a:ext cx="8362097" cy="2574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Please visit </a:t>
            </a:r>
            <a:r>
              <a:rPr lang="en-US" sz="1200" u="sng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https://mettl.com/virtual-video-interview-platform/</a:t>
            </a:r>
            <a:r>
              <a:rPr lang="en-US" sz="1200" u="sng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 for more information. </a:t>
            </a:r>
            <a:endParaRPr u="sng" dirty="0">
              <a:solidFill>
                <a:srgbClr val="002C7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C4DE7-5C02-B045-85B1-DB59087F1A19}"/>
              </a:ext>
            </a:extLst>
          </p:cNvPr>
          <p:cNvSpPr/>
          <p:nvPr/>
        </p:nvSpPr>
        <p:spPr>
          <a:xfrm>
            <a:off x="9946105" y="652765"/>
            <a:ext cx="2245895" cy="699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370937D3-464C-D647-90B8-25D471895421}"/>
              </a:ext>
            </a:extLst>
          </p:cNvPr>
          <p:cNvSpPr txBox="1">
            <a:spLocks/>
          </p:cNvSpPr>
          <p:nvPr/>
        </p:nvSpPr>
        <p:spPr>
          <a:xfrm>
            <a:off x="10335216" y="776594"/>
            <a:ext cx="1467672" cy="4520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Select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A4C2B68-9349-2947-ADFD-8265A7737B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" t="1261"/>
          <a:stretch/>
        </p:blipFill>
        <p:spPr>
          <a:xfrm>
            <a:off x="5567081" y="1808426"/>
            <a:ext cx="5787563" cy="3255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27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7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B047CD-6D47-264E-876A-F05CDB880C19}"/>
              </a:ext>
            </a:extLst>
          </p:cNvPr>
          <p:cNvSpPr/>
          <p:nvPr/>
        </p:nvSpPr>
        <p:spPr>
          <a:xfrm>
            <a:off x="840495" y="0"/>
            <a:ext cx="4154247" cy="5910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Google Shape;658;p20"/>
          <p:cNvSpPr txBox="1"/>
          <p:nvPr/>
        </p:nvSpPr>
        <p:spPr>
          <a:xfrm>
            <a:off x="1684890" y="1414097"/>
            <a:ext cx="34473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Virtual conferences</a:t>
            </a:r>
          </a:p>
        </p:txBody>
      </p:sp>
      <p:sp>
        <p:nvSpPr>
          <p:cNvPr id="662" name="Google Shape;662;p20"/>
          <p:cNvSpPr txBox="1"/>
          <p:nvPr/>
        </p:nvSpPr>
        <p:spPr>
          <a:xfrm>
            <a:off x="1684890" y="2304788"/>
            <a:ext cx="22090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Virtual Job fairs</a:t>
            </a:r>
          </a:p>
        </p:txBody>
      </p:sp>
      <p:cxnSp>
        <p:nvCxnSpPr>
          <p:cNvPr id="660" name="Google Shape;660;p20"/>
          <p:cNvCxnSpPr/>
          <p:nvPr/>
        </p:nvCxnSpPr>
        <p:spPr>
          <a:xfrm>
            <a:off x="1109234" y="2051288"/>
            <a:ext cx="36509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8" name="Google Shape;668;p20"/>
          <p:cNvSpPr/>
          <p:nvPr/>
        </p:nvSpPr>
        <p:spPr>
          <a:xfrm>
            <a:off x="840496" y="6203743"/>
            <a:ext cx="8362097" cy="2574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200" u="sng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Please visit https://</a:t>
            </a:r>
            <a:r>
              <a:rPr lang="en-US" sz="1200" u="sng" dirty="0" err="1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mettl.com</a:t>
            </a:r>
            <a:r>
              <a:rPr lang="en-US" sz="1200" u="sng" dirty="0">
                <a:solidFill>
                  <a:srgbClr val="002C77"/>
                </a:solidFill>
                <a:latin typeface="Arial"/>
                <a:ea typeface="Arial"/>
                <a:cs typeface="Arial"/>
                <a:sym typeface="Arial"/>
              </a:rPr>
              <a:t>/virtual-video-interview-platform/ for more information.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C4DE7-5C02-B045-85B1-DB59087F1A19}"/>
              </a:ext>
            </a:extLst>
          </p:cNvPr>
          <p:cNvSpPr/>
          <p:nvPr/>
        </p:nvSpPr>
        <p:spPr>
          <a:xfrm>
            <a:off x="9946105" y="652765"/>
            <a:ext cx="2245895" cy="699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370937D3-464C-D647-90B8-25D471895421}"/>
              </a:ext>
            </a:extLst>
          </p:cNvPr>
          <p:cNvSpPr txBox="1">
            <a:spLocks/>
          </p:cNvSpPr>
          <p:nvPr/>
        </p:nvSpPr>
        <p:spPr>
          <a:xfrm>
            <a:off x="10335216" y="776594"/>
            <a:ext cx="1467672" cy="4520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7030A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Engage</a:t>
            </a:r>
          </a:p>
        </p:txBody>
      </p:sp>
      <p:sp>
        <p:nvSpPr>
          <p:cNvPr id="17" name="Google Shape;662;p20">
            <a:extLst>
              <a:ext uri="{FF2B5EF4-FFF2-40B4-BE49-F238E27FC236}">
                <a16:creationId xmlns:a16="http://schemas.microsoft.com/office/drawing/2014/main" id="{4159D846-EE79-EA45-9600-B521F603BBA7}"/>
              </a:ext>
            </a:extLst>
          </p:cNvPr>
          <p:cNvSpPr txBox="1"/>
          <p:nvPr/>
        </p:nvSpPr>
        <p:spPr>
          <a:xfrm>
            <a:off x="1684890" y="3139675"/>
            <a:ext cx="36509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Virtual onboarding</a:t>
            </a:r>
            <a:b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</a:br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sessions</a:t>
            </a:r>
          </a:p>
        </p:txBody>
      </p:sp>
      <p:cxnSp>
        <p:nvCxnSpPr>
          <p:cNvPr id="18" name="Google Shape;660;p20">
            <a:extLst>
              <a:ext uri="{FF2B5EF4-FFF2-40B4-BE49-F238E27FC236}">
                <a16:creationId xmlns:a16="http://schemas.microsoft.com/office/drawing/2014/main" id="{14E89872-188A-334E-81A2-75A29833DEA8}"/>
              </a:ext>
            </a:extLst>
          </p:cNvPr>
          <p:cNvCxnSpPr/>
          <p:nvPr/>
        </p:nvCxnSpPr>
        <p:spPr>
          <a:xfrm>
            <a:off x="1109234" y="2886175"/>
            <a:ext cx="36509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662;p20">
            <a:extLst>
              <a:ext uri="{FF2B5EF4-FFF2-40B4-BE49-F238E27FC236}">
                <a16:creationId xmlns:a16="http://schemas.microsoft.com/office/drawing/2014/main" id="{8FCF78DE-DF18-B849-9779-3E8B715E9CC2}"/>
              </a:ext>
            </a:extLst>
          </p:cNvPr>
          <p:cNvSpPr txBox="1"/>
          <p:nvPr/>
        </p:nvSpPr>
        <p:spPr>
          <a:xfrm>
            <a:off x="1684890" y="4173346"/>
            <a:ext cx="36509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Virtual engagement</a:t>
            </a:r>
            <a:b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</a:br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events</a:t>
            </a:r>
          </a:p>
        </p:txBody>
      </p:sp>
      <p:cxnSp>
        <p:nvCxnSpPr>
          <p:cNvPr id="20" name="Google Shape;660;p20">
            <a:extLst>
              <a:ext uri="{FF2B5EF4-FFF2-40B4-BE49-F238E27FC236}">
                <a16:creationId xmlns:a16="http://schemas.microsoft.com/office/drawing/2014/main" id="{C8F91A44-9637-7449-A888-409134419230}"/>
              </a:ext>
            </a:extLst>
          </p:cNvPr>
          <p:cNvCxnSpPr/>
          <p:nvPr/>
        </p:nvCxnSpPr>
        <p:spPr>
          <a:xfrm>
            <a:off x="1109234" y="3959602"/>
            <a:ext cx="36509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662;p20">
            <a:extLst>
              <a:ext uri="{FF2B5EF4-FFF2-40B4-BE49-F238E27FC236}">
                <a16:creationId xmlns:a16="http://schemas.microsoft.com/office/drawing/2014/main" id="{DDEC8971-F37B-354B-A97D-41A9B7C45170}"/>
              </a:ext>
            </a:extLst>
          </p:cNvPr>
          <p:cNvSpPr txBox="1"/>
          <p:nvPr/>
        </p:nvSpPr>
        <p:spPr>
          <a:xfrm>
            <a:off x="1684889" y="5100995"/>
            <a:ext cx="39365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Virtual hackathons</a:t>
            </a:r>
            <a:b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</a:br>
            <a:r>
              <a:rPr lang="en-US" b="1" dirty="0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&amp; </a:t>
            </a:r>
            <a:r>
              <a:rPr lang="en-US" b="1" dirty="0" err="1">
                <a:solidFill>
                  <a:srgbClr val="002C77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ideathons</a:t>
            </a:r>
            <a:endParaRPr lang="en-US" b="1" dirty="0">
              <a:solidFill>
                <a:srgbClr val="002C77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cxnSp>
        <p:nvCxnSpPr>
          <p:cNvPr id="22" name="Google Shape;660;p20">
            <a:extLst>
              <a:ext uri="{FF2B5EF4-FFF2-40B4-BE49-F238E27FC236}">
                <a16:creationId xmlns:a16="http://schemas.microsoft.com/office/drawing/2014/main" id="{CB28C510-8758-F249-A5F7-8F11865FFAF1}"/>
              </a:ext>
            </a:extLst>
          </p:cNvPr>
          <p:cNvCxnSpPr/>
          <p:nvPr/>
        </p:nvCxnSpPr>
        <p:spPr>
          <a:xfrm>
            <a:off x="1109234" y="4966763"/>
            <a:ext cx="36509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Picture 2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953E3F68-2F08-CB4F-8344-8DD958E0C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620" y="1826229"/>
            <a:ext cx="3947409" cy="1918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7B7181D5-9FDF-E345-8217-8321F134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658" y="2903228"/>
            <a:ext cx="4430675" cy="2034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0ADA584-1A92-9745-823D-617C86F4B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208" y="2171814"/>
            <a:ext cx="525466" cy="52546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402D16C-4C03-3D40-8D4A-F450A3B50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8208" y="1297170"/>
            <a:ext cx="525466" cy="52546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B33B693C-3664-9F4D-BE26-83ED24A209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58208" y="3139223"/>
            <a:ext cx="525466" cy="52546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4BA7C1D-309B-9D48-9BAB-D87CC8C00E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58208" y="4172893"/>
            <a:ext cx="525466" cy="52546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0CA0DC4-F0DF-3E4C-B766-24DA7EF6A4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58208" y="5113797"/>
            <a:ext cx="525466" cy="525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5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650" y="2043567"/>
            <a:ext cx="2615053" cy="3244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b="1" dirty="0" err="1">
                <a:latin typeface="MMC Display" panose="020B0603020203020204" pitchFamily="34" charset="0"/>
                <a:cs typeface="MMC Display" panose="020B0603020203020204" pitchFamily="34" charset="0"/>
              </a:rPr>
              <a:t>Genpact</a:t>
            </a:r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8584" y="2043567"/>
            <a:ext cx="2615053" cy="3244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Amazon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9762" y="2043567"/>
            <a:ext cx="2615053" cy="3244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Accenture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3460" y="2043567"/>
            <a:ext cx="1782201" cy="3244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b="1" dirty="0">
                <a:latin typeface="MMC Display" panose="020B0603020203020204" pitchFamily="34" charset="0"/>
                <a:cs typeface="MMC Display" panose="020B0603020203020204" pitchFamily="34" charset="0"/>
              </a:rPr>
              <a:t>CGI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9237" y="2043567"/>
            <a:ext cx="2615053" cy="324464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b="1" dirty="0"/>
              <a:t>Tata </a:t>
            </a:r>
            <a:r>
              <a:rPr lang="en-US" b="1" dirty="0" err="1"/>
              <a:t>Elxi</a:t>
            </a:r>
            <a:r>
              <a:rPr lang="en-US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650" y="2485656"/>
            <a:ext cx="1916963" cy="264979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Measure English communication as part</a:t>
            </a:r>
            <a:br>
              <a:rPr lang="en-US" sz="1200" dirty="0"/>
            </a:br>
            <a:r>
              <a:rPr lang="en-US" sz="1200" dirty="0"/>
              <a:t>of the Campus process</a:t>
            </a:r>
          </a:p>
          <a:p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Benchmarked to</a:t>
            </a:r>
            <a:br>
              <a:rPr lang="en-US" sz="1200" dirty="0"/>
            </a:br>
            <a:r>
              <a:rPr lang="en-US" sz="1200" dirty="0"/>
              <a:t>CEFR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28 campuses, 20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22,000 assessments done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0719" y="3333134"/>
            <a:ext cx="1916963" cy="264979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5633" y="2485656"/>
            <a:ext cx="1916963" cy="293984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One assessment for multiple job role evaluation – Technical, Aptitude and Coding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Non SDE roles (QA, Software Tester,</a:t>
            </a:r>
            <a:br>
              <a:rPr lang="en-US" sz="1200" dirty="0"/>
            </a:br>
            <a:r>
              <a:rPr lang="en-US" sz="1200" dirty="0"/>
              <a:t>DB Admin)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80 Campuses, Tier 1, Tier 2 – 15000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WOW Diversity Hackathon</a:t>
            </a:r>
            <a:r>
              <a:rPr lang="en-US" sz="1200" dirty="0"/>
              <a:t> –</a:t>
            </a:r>
            <a:br>
              <a:rPr lang="en-US" sz="1200" dirty="0"/>
            </a:br>
            <a:r>
              <a:rPr lang="en-US" sz="1200" dirty="0"/>
              <a:t>SDE/non-SDE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23000 assessments,</a:t>
            </a:r>
            <a:br>
              <a:rPr lang="en-US" sz="1200" dirty="0"/>
            </a:br>
            <a:r>
              <a:rPr lang="en-US" sz="1200" dirty="0"/>
              <a:t>35K registrations,</a:t>
            </a:r>
            <a:br>
              <a:rPr lang="en-US" sz="1200" dirty="0"/>
            </a:br>
            <a:r>
              <a:rPr lang="en-US" sz="1200" dirty="0"/>
              <a:t>200+ campuses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762" y="2485656"/>
            <a:ext cx="1916963" cy="293984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B-School – Consulting,</a:t>
            </a:r>
            <a:br>
              <a:rPr lang="en-US" sz="1200" dirty="0"/>
            </a:br>
            <a:r>
              <a:rPr lang="en-US" sz="1200" dirty="0"/>
              <a:t>HR and Digital</a:t>
            </a:r>
            <a:br>
              <a:rPr lang="en-US" sz="1200" dirty="0"/>
            </a:br>
            <a:r>
              <a:rPr lang="en-US" sz="1200" dirty="0"/>
              <a:t>(top 10 B school)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Case-study simulator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Tech + Consulting roles from B Schools (Engineering background to be hired as consultants for AI,ML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4000 candidates to be hired, 35K assessments planned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Domain/Tech/Aptitude assessments from Mettl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3303" y="2485655"/>
            <a:ext cx="1916963" cy="293984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Tech – Java/SQL roles, engineering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Hackathon to hire candidates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End to end process is driven by </a:t>
            </a:r>
            <a:r>
              <a:rPr lang="en-US" sz="1200" dirty="0" err="1"/>
              <a:t>Mettl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Reach out to 8K candidates (West and South) for 120 hires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Tech Aptitude and Coding Question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09237" y="2504089"/>
            <a:ext cx="1562513" cy="293984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Augmenting R&amp;D unit in Bangalore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Tech Assessment and Simulator to hire for multiple</a:t>
            </a:r>
            <a:br>
              <a:rPr lang="en-US" sz="1200" dirty="0"/>
            </a:br>
            <a:r>
              <a:rPr lang="en-US" sz="1200" dirty="0"/>
              <a:t>job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Proctored on Mettl Secure Browser</a:t>
            </a:r>
            <a:br>
              <a:rPr lang="en-US" sz="1200" dirty="0"/>
            </a:br>
            <a:r>
              <a:rPr lang="en-US" sz="1200" dirty="0"/>
              <a:t>and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600 hires, 25000 assessments in</a:t>
            </a:r>
            <a:br>
              <a:rPr lang="en-US" sz="1200" dirty="0"/>
            </a:br>
            <a:r>
              <a:rPr lang="en-US" sz="1200" dirty="0"/>
              <a:t>250+ campuses </a:t>
            </a:r>
            <a:br>
              <a:rPr lang="en-US" sz="1200" dirty="0"/>
            </a:br>
            <a:r>
              <a:rPr lang="en-US" sz="1200" dirty="0"/>
              <a:t>(Tier 1 and tier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59D11684-1AC9-754E-98BC-641112D85856}"/>
              </a:ext>
            </a:extLst>
          </p:cNvPr>
          <p:cNvSpPr txBox="1">
            <a:spLocks/>
          </p:cNvSpPr>
          <p:nvPr/>
        </p:nvSpPr>
        <p:spPr>
          <a:xfrm>
            <a:off x="770707" y="840014"/>
            <a:ext cx="10187805" cy="461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Case Study </a:t>
            </a:r>
          </a:p>
          <a:p>
            <a:pPr>
              <a:lnSpc>
                <a:spcPts val="3600"/>
              </a:lnSpc>
            </a:pPr>
            <a:r>
              <a:rPr lang="en-US" sz="2000" b="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E-school, B-school, Diversity hiring, Hackathon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2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00;p8"/>
          <p:cNvSpPr txBox="1"/>
          <p:nvPr/>
        </p:nvSpPr>
        <p:spPr>
          <a:xfrm>
            <a:off x="770707" y="2283603"/>
            <a:ext cx="5289791" cy="293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All-in-one platform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to assess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 interview</a:t>
            </a:r>
            <a:endParaRPr sz="2000" dirty="0"/>
          </a:p>
          <a:p>
            <a:pPr marL="3873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Seamless to integrate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onto ATS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 HRMSs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In-depth data analytics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automated reports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  <a:sym typeface="Arial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  <a:sym typeface="Arial"/>
              </a:rPr>
              <a:t>Best-in-class 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security features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6856" y="3429000"/>
            <a:ext cx="4012038" cy="160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We are your trusted campus hiring advisors with </a:t>
            </a:r>
            <a:r>
              <a:rPr lang="en-US" b="1" dirty="0">
                <a:solidFill>
                  <a:schemeClr val="accent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10+ years</a:t>
            </a:r>
            <a:br>
              <a:rPr lang="en-US" b="1" dirty="0">
                <a:solidFill>
                  <a:schemeClr val="accent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</a:br>
            <a:r>
              <a:rPr lang="en-US" b="1" dirty="0">
                <a:solidFill>
                  <a:schemeClr val="accent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of </a:t>
            </a:r>
            <a:r>
              <a:rPr lang="en-US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experience in conducting </a:t>
            </a:r>
            <a:r>
              <a:rPr lang="en-US" b="1" dirty="0">
                <a:solidFill>
                  <a:schemeClr val="accent2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20,000+ campus </a:t>
            </a:r>
            <a:r>
              <a:rPr lang="en-US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drives</a:t>
            </a:r>
            <a:br>
              <a:rPr lang="en-US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</a:br>
            <a:r>
              <a:rPr lang="en-US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across India</a:t>
            </a:r>
            <a:endParaRPr lang="en-US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pic>
        <p:nvPicPr>
          <p:cNvPr id="16" name="Google Shape;508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6856" y="2457482"/>
            <a:ext cx="971518" cy="971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459BD66-F6C6-5A44-A5DF-D99CF906365B}"/>
              </a:ext>
            </a:extLst>
          </p:cNvPr>
          <p:cNvGrpSpPr/>
          <p:nvPr/>
        </p:nvGrpSpPr>
        <p:grpSpPr>
          <a:xfrm>
            <a:off x="5604800" y="2290719"/>
            <a:ext cx="297564" cy="3052806"/>
            <a:chOff x="8615376" y="1637156"/>
            <a:chExt cx="135027" cy="2054269"/>
          </a:xfrm>
          <a:solidFill>
            <a:schemeClr val="tx1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7239647-9F77-A14D-93E5-A6A979576ECA}"/>
                </a:ext>
              </a:extLst>
            </p:cNvPr>
            <p:cNvCxnSpPr>
              <a:cxnSpLocks/>
            </p:cNvCxnSpPr>
            <p:nvPr/>
          </p:nvCxnSpPr>
          <p:spPr>
            <a:xfrm>
              <a:off x="8615376" y="1637156"/>
              <a:ext cx="0" cy="205426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60">
              <a:extLst>
                <a:ext uri="{FF2B5EF4-FFF2-40B4-BE49-F238E27FC236}">
                  <a16:creationId xmlns:a16="http://schemas.microsoft.com/office/drawing/2014/main" id="{7BA0AD6B-8A16-3F48-9316-E1E6DEF0F4B7}"/>
                </a:ext>
              </a:extLst>
            </p:cNvPr>
            <p:cNvSpPr/>
            <p:nvPr/>
          </p:nvSpPr>
          <p:spPr>
            <a:xfrm rot="5400000">
              <a:off x="8575010" y="2555532"/>
              <a:ext cx="215759" cy="135027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Title 9">
            <a:extLst>
              <a:ext uri="{FF2B5EF4-FFF2-40B4-BE49-F238E27FC236}">
                <a16:creationId xmlns:a16="http://schemas.microsoft.com/office/drawing/2014/main" id="{482538D0-4A21-504E-9675-1B0335BC06CA}"/>
              </a:ext>
            </a:extLst>
          </p:cNvPr>
          <p:cNvSpPr txBox="1">
            <a:spLocks/>
          </p:cNvSpPr>
          <p:nvPr/>
        </p:nvSpPr>
        <p:spPr>
          <a:xfrm>
            <a:off x="770707" y="840014"/>
            <a:ext cx="10187805" cy="461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Our integrated platform empowers organizations to have end-to-end virtual hiring drives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17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EF8072D-6D7B-42CC-A084-A089FBB76655}"/>
              </a:ext>
            </a:extLst>
          </p:cNvPr>
          <p:cNvSpPr txBox="1"/>
          <p:nvPr/>
        </p:nvSpPr>
        <p:spPr>
          <a:xfrm>
            <a:off x="3530908" y="5710210"/>
            <a:ext cx="14166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400" kern="0">
                <a:solidFill>
                  <a:schemeClr val="tx2"/>
                </a:solidFill>
                <a:cs typeface="Georgia"/>
              </a:rPr>
              <a:t>Question</a:t>
            </a:r>
            <a:r>
              <a:rPr lang="en-US" sz="2000" kern="0">
                <a:solidFill>
                  <a:schemeClr val="tx2"/>
                </a:solidFill>
                <a:cs typeface="Georgia"/>
              </a:rPr>
              <a:t> </a:t>
            </a:r>
            <a:r>
              <a:rPr lang="en-US" sz="1400" kern="0">
                <a:solidFill>
                  <a:schemeClr val="tx2"/>
                </a:solidFill>
                <a:cs typeface="Georgia"/>
              </a:rPr>
              <a:t>Banks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01D549-2469-0448-A1A5-6893B4B8B3A7}"/>
              </a:ext>
            </a:extLst>
          </p:cNvPr>
          <p:cNvGrpSpPr/>
          <p:nvPr/>
        </p:nvGrpSpPr>
        <p:grpSpPr>
          <a:xfrm>
            <a:off x="931209" y="2083287"/>
            <a:ext cx="9554667" cy="941836"/>
            <a:chOff x="1084758" y="1264171"/>
            <a:chExt cx="9554667" cy="94183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FE08185-8248-4047-8160-C6C861CA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58" y="1264171"/>
              <a:ext cx="1369941" cy="941836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37D3F2-6257-4E57-8613-5CBD5E0F4858}"/>
                </a:ext>
              </a:extLst>
            </p:cNvPr>
            <p:cNvSpPr/>
            <p:nvPr/>
          </p:nvSpPr>
          <p:spPr>
            <a:xfrm>
              <a:off x="3572847" y="1402532"/>
              <a:ext cx="665115" cy="66511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" t="-2000" r="-2000" b="-2000"/>
              </a:stretch>
            </a:blipFill>
            <a:ln w="12700">
              <a:solidFill>
                <a:srgbClr val="1F6F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err="1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8596C87-4F9A-412D-9D0B-A71D5FFB970A}"/>
                </a:ext>
              </a:extLst>
            </p:cNvPr>
            <p:cNvSpPr/>
            <p:nvPr/>
          </p:nvSpPr>
          <p:spPr bwMode="gray">
            <a:xfrm>
              <a:off x="2280169" y="1558367"/>
              <a:ext cx="1044372" cy="3534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 anchor="t" anchorCtr="0">
              <a:noAutofit/>
            </a:bodyPr>
            <a:lstStyle/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IS0 27001 Certified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964180-E7F0-4BEC-A041-AFF581899842}"/>
                </a:ext>
              </a:extLst>
            </p:cNvPr>
            <p:cNvSpPr/>
            <p:nvPr/>
          </p:nvSpPr>
          <p:spPr bwMode="gray">
            <a:xfrm>
              <a:off x="4431355" y="1573356"/>
              <a:ext cx="867688" cy="32346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 anchor="t" anchorCtr="0">
              <a:noAutofit/>
            </a:bodyPr>
            <a:lstStyle/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IS0 9001 Certified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962AE4-0561-488D-8799-05ED578A62E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69693" y="1499345"/>
              <a:ext cx="0" cy="580924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BEF4F8B-0C9B-49E3-B2E5-1C4150E9FFD5}"/>
                </a:ext>
              </a:extLst>
            </p:cNvPr>
            <p:cNvSpPr/>
            <p:nvPr/>
          </p:nvSpPr>
          <p:spPr bwMode="gray">
            <a:xfrm>
              <a:off x="6544990" y="1558367"/>
              <a:ext cx="1159385" cy="3534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 anchor="t" anchorCtr="0">
              <a:noAutofit/>
            </a:bodyPr>
            <a:lstStyle/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GDPR</a:t>
              </a:r>
            </a:p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Compliance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53013C-BFBD-4123-B7AE-8FA165277AE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38541" y="1499345"/>
              <a:ext cx="0" cy="580924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246EFA8D-4B5F-4207-86A3-0EA12824B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131" y="1404465"/>
              <a:ext cx="661248" cy="661248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A1C2DD3-B5A7-4411-BDD8-05D1D594B5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09531" y="1499345"/>
              <a:ext cx="0" cy="580924"/>
            </a:xfrm>
            <a:prstGeom prst="line">
              <a:avLst/>
            </a:prstGeom>
            <a:noFill/>
            <a:ln w="222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203DFA0-F73B-4A72-841B-69B416A0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17" y="1525013"/>
              <a:ext cx="1146586" cy="420153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13E9D8B-7601-4D2B-96E3-E096281043F0}"/>
                </a:ext>
              </a:extLst>
            </p:cNvPr>
            <p:cNvSpPr/>
            <p:nvPr/>
          </p:nvSpPr>
          <p:spPr bwMode="gray">
            <a:xfrm>
              <a:off x="9249804" y="1583698"/>
              <a:ext cx="1389621" cy="30278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0" tIns="0" rIns="0" bIns="0" anchor="t" anchorCtr="0">
              <a:noAutofit/>
            </a:bodyPr>
            <a:lstStyle/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Innovation</a:t>
              </a:r>
            </a:p>
            <a:p>
              <a:pPr marL="0" lvl="1">
                <a:defRPr/>
              </a:pPr>
              <a:r>
                <a:rPr lang="en-GB" sz="1100" b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Partner</a:t>
              </a: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7DD4A7-ED8D-457A-BACA-E7B77AF2F797}"/>
              </a:ext>
            </a:extLst>
          </p:cNvPr>
          <p:cNvCxnSpPr>
            <a:cxnSpLocks/>
          </p:cNvCxnSpPr>
          <p:nvPr/>
        </p:nvCxnSpPr>
        <p:spPr bwMode="auto">
          <a:xfrm>
            <a:off x="4256502" y="4580766"/>
            <a:ext cx="0" cy="478053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9D2C8C23-ED4A-44D1-880F-EB2ED418CCDD}"/>
              </a:ext>
            </a:extLst>
          </p:cNvPr>
          <p:cNvSpPr txBox="1">
            <a:spLocks/>
          </p:cNvSpPr>
          <p:nvPr/>
        </p:nvSpPr>
        <p:spPr>
          <a:xfrm>
            <a:off x="8175205" y="3346707"/>
            <a:ext cx="3538133" cy="1996578"/>
          </a:xfrm>
          <a:prstGeom prst="rect">
            <a:avLst/>
          </a:prstGeom>
        </p:spPr>
        <p:txBody>
          <a:bodyPr vert="horz" lIns="72021" tIns="36010" rIns="72021" bIns="3601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Multi-Factor Authentication (MFA) enabled</a:t>
            </a: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access rights, log reports and audit trail</a:t>
            </a: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Vulnerability &amp; Penetration Testing</a:t>
            </a: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Frequent internal &amp; external audits</a:t>
            </a: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all this data anytime, anywhere</a:t>
            </a: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720181" fontAlgn="base">
              <a:lnSpc>
                <a:spcPct val="150000"/>
              </a:lnSpc>
              <a:spcBef>
                <a:spcPts val="394"/>
              </a:spcBef>
              <a:spcAft>
                <a:spcPts val="394"/>
              </a:spcAft>
              <a:defRPr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5079F3-C04C-4D53-9EBF-8BBE9F79BE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968174" y="4261658"/>
            <a:ext cx="815132" cy="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Flowchart: Connector 6">
            <a:extLst>
              <a:ext uri="{FF2B5EF4-FFF2-40B4-BE49-F238E27FC236}">
                <a16:creationId xmlns:a16="http://schemas.microsoft.com/office/drawing/2014/main" id="{E1458230-CB96-4810-8308-5B517D9BFF73}"/>
              </a:ext>
            </a:extLst>
          </p:cNvPr>
          <p:cNvSpPr/>
          <p:nvPr/>
        </p:nvSpPr>
        <p:spPr bwMode="auto">
          <a:xfrm>
            <a:off x="3736602" y="3736827"/>
            <a:ext cx="1065432" cy="1028447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b="1" spc="225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sz="1050" b="1" spc="225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en-US" sz="1050" b="1" spc="225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sz="1050" b="1" spc="225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endParaRPr lang="en-US" sz="900" b="1" spc="225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5E2516-B5BB-4B78-85B4-00F98C8AF06B}"/>
              </a:ext>
            </a:extLst>
          </p:cNvPr>
          <p:cNvSpPr txBox="1"/>
          <p:nvPr/>
        </p:nvSpPr>
        <p:spPr>
          <a:xfrm>
            <a:off x="1419095" y="4251593"/>
            <a:ext cx="179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>
                <a:solidFill>
                  <a:schemeClr val="tx2"/>
                </a:solidFill>
                <a:cs typeface="Georgia"/>
              </a:rPr>
              <a:t>Student </a:t>
            </a:r>
          </a:p>
          <a:p>
            <a:pPr algn="ctr" defTabSz="685800">
              <a:defRPr/>
            </a:pPr>
            <a:r>
              <a:rPr lang="en-US" sz="1400" kern="0">
                <a:solidFill>
                  <a:schemeClr val="tx2"/>
                </a:solidFill>
                <a:cs typeface="Georgia"/>
              </a:rPr>
              <a:t>Personal 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D3191D-1526-4807-92A7-29ED06BA6979}"/>
              </a:ext>
            </a:extLst>
          </p:cNvPr>
          <p:cNvSpPr txBox="1"/>
          <p:nvPr/>
        </p:nvSpPr>
        <p:spPr>
          <a:xfrm>
            <a:off x="5466649" y="4395429"/>
            <a:ext cx="1309058" cy="53091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r>
              <a:rPr lang="en-US" sz="1400" kern="0">
                <a:solidFill>
                  <a:schemeClr val="tx2"/>
                </a:solidFill>
                <a:cs typeface="Georgia"/>
              </a:rPr>
              <a:t>Exam </a:t>
            </a:r>
          </a:p>
          <a:p>
            <a:pPr algn="ctr">
              <a:defRPr/>
            </a:pPr>
            <a:r>
              <a:rPr lang="en-US" sz="1400" kern="0">
                <a:solidFill>
                  <a:schemeClr val="tx2"/>
                </a:solidFill>
                <a:cs typeface="Georgia"/>
              </a:rPr>
              <a:t>Results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409BD44-2133-4A00-BA9A-8C6C05A9A5D2}"/>
              </a:ext>
            </a:extLst>
          </p:cNvPr>
          <p:cNvSpPr/>
          <p:nvPr/>
        </p:nvSpPr>
        <p:spPr>
          <a:xfrm>
            <a:off x="7905513" y="3419761"/>
            <a:ext cx="208710" cy="20367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rgbClr val="05AC4B"/>
              </a:gs>
            </a:gsLst>
            <a:lin ang="189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err="1">
              <a:solidFill>
                <a:schemeClr val="tx1"/>
              </a:solidFill>
            </a:endParaRPr>
          </a:p>
        </p:txBody>
      </p:sp>
      <p:pic>
        <p:nvPicPr>
          <p:cNvPr id="66" name="Graphic 60" descr="Checkmark">
            <a:extLst>
              <a:ext uri="{FF2B5EF4-FFF2-40B4-BE49-F238E27FC236}">
                <a16:creationId xmlns:a16="http://schemas.microsoft.com/office/drawing/2014/main" id="{1CCA0199-363F-4FAF-A39B-22B6D8CB18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5002" y="3457718"/>
            <a:ext cx="139459" cy="123563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60CB6D71-EB17-46E2-959F-926EE0DCC10D}"/>
              </a:ext>
            </a:extLst>
          </p:cNvPr>
          <p:cNvSpPr/>
          <p:nvPr/>
        </p:nvSpPr>
        <p:spPr>
          <a:xfrm>
            <a:off x="7905513" y="3811647"/>
            <a:ext cx="208710" cy="20367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rgbClr val="05AC4B"/>
              </a:gs>
            </a:gsLst>
            <a:lin ang="189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err="1">
              <a:solidFill>
                <a:schemeClr val="tx1"/>
              </a:solidFill>
            </a:endParaRPr>
          </a:p>
        </p:txBody>
      </p:sp>
      <p:pic>
        <p:nvPicPr>
          <p:cNvPr id="68" name="Graphic 63" descr="Checkmark">
            <a:extLst>
              <a:ext uri="{FF2B5EF4-FFF2-40B4-BE49-F238E27FC236}">
                <a16:creationId xmlns:a16="http://schemas.microsoft.com/office/drawing/2014/main" id="{08937F4A-02F6-4B66-B86D-6B5FEAEF41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5002" y="3849604"/>
            <a:ext cx="139459" cy="12356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9B291666-22D4-418B-9EB3-96D99389FEA9}"/>
              </a:ext>
            </a:extLst>
          </p:cNvPr>
          <p:cNvSpPr/>
          <p:nvPr/>
        </p:nvSpPr>
        <p:spPr>
          <a:xfrm>
            <a:off x="7905513" y="4191658"/>
            <a:ext cx="208710" cy="20367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rgbClr val="05AC4B"/>
              </a:gs>
            </a:gsLst>
            <a:lin ang="189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err="1">
              <a:solidFill>
                <a:schemeClr val="tx1"/>
              </a:solidFill>
            </a:endParaRPr>
          </a:p>
        </p:txBody>
      </p:sp>
      <p:pic>
        <p:nvPicPr>
          <p:cNvPr id="70" name="Graphic 66" descr="Checkmark">
            <a:extLst>
              <a:ext uri="{FF2B5EF4-FFF2-40B4-BE49-F238E27FC236}">
                <a16:creationId xmlns:a16="http://schemas.microsoft.com/office/drawing/2014/main" id="{A7880319-65BC-4713-9CCF-B1CC9CC8BE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5002" y="4229615"/>
            <a:ext cx="139459" cy="123563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CF3EE20-544C-4D33-9ECA-4ED115411ACD}"/>
              </a:ext>
            </a:extLst>
          </p:cNvPr>
          <p:cNvSpPr/>
          <p:nvPr/>
        </p:nvSpPr>
        <p:spPr>
          <a:xfrm>
            <a:off x="7905513" y="4559793"/>
            <a:ext cx="208710" cy="20367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rgbClr val="05AC4B"/>
              </a:gs>
            </a:gsLst>
            <a:lin ang="189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err="1">
              <a:solidFill>
                <a:schemeClr val="tx1"/>
              </a:solidFill>
            </a:endParaRPr>
          </a:p>
        </p:txBody>
      </p:sp>
      <p:pic>
        <p:nvPicPr>
          <p:cNvPr id="72" name="Graphic 69" descr="Checkmark">
            <a:extLst>
              <a:ext uri="{FF2B5EF4-FFF2-40B4-BE49-F238E27FC236}">
                <a16:creationId xmlns:a16="http://schemas.microsoft.com/office/drawing/2014/main" id="{1FEA4651-1E03-4117-B3A1-B5114D4E5A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5002" y="4597750"/>
            <a:ext cx="139459" cy="123563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3EC100F9-30CE-42C8-B5A8-8D49A326CCDE}"/>
              </a:ext>
            </a:extLst>
          </p:cNvPr>
          <p:cNvSpPr/>
          <p:nvPr/>
        </p:nvSpPr>
        <p:spPr>
          <a:xfrm>
            <a:off x="7905513" y="4951679"/>
            <a:ext cx="208710" cy="20367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rgbClr val="05AC4B"/>
              </a:gs>
            </a:gsLst>
            <a:lin ang="189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err="1">
              <a:solidFill>
                <a:schemeClr val="tx1"/>
              </a:solidFill>
            </a:endParaRPr>
          </a:p>
        </p:txBody>
      </p:sp>
      <p:pic>
        <p:nvPicPr>
          <p:cNvPr id="74" name="Graphic 72" descr="Checkmark">
            <a:extLst>
              <a:ext uri="{FF2B5EF4-FFF2-40B4-BE49-F238E27FC236}">
                <a16:creationId xmlns:a16="http://schemas.microsoft.com/office/drawing/2014/main" id="{0DEFCEF2-C4B9-41AE-83F6-074D1474B6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5002" y="4989636"/>
            <a:ext cx="139459" cy="123563"/>
          </a:xfrm>
          <a:prstGeom prst="rect">
            <a:avLst/>
          </a:prstGeom>
        </p:spPr>
      </p:pic>
      <p:pic>
        <p:nvPicPr>
          <p:cNvPr id="75" name="Graphic 2">
            <a:extLst>
              <a:ext uri="{FF2B5EF4-FFF2-40B4-BE49-F238E27FC236}">
                <a16:creationId xmlns:a16="http://schemas.microsoft.com/office/drawing/2014/main" id="{ACD74217-3EDB-49A8-946D-8CB6B4CD5C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1754" y="3948264"/>
            <a:ext cx="408639" cy="478053"/>
          </a:xfrm>
          <a:prstGeom prst="rect">
            <a:avLst/>
          </a:prstGeom>
        </p:spPr>
      </p:pic>
      <p:pic>
        <p:nvPicPr>
          <p:cNvPr id="76" name="Graphic 3">
            <a:extLst>
              <a:ext uri="{FF2B5EF4-FFF2-40B4-BE49-F238E27FC236}">
                <a16:creationId xmlns:a16="http://schemas.microsoft.com/office/drawing/2014/main" id="{DC68DB99-999C-4112-8792-2D47E7F644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57257" y="3917170"/>
            <a:ext cx="358317" cy="358317"/>
          </a:xfrm>
          <a:prstGeom prst="rect">
            <a:avLst/>
          </a:prstGeom>
        </p:spPr>
      </p:pic>
      <p:pic>
        <p:nvPicPr>
          <p:cNvPr id="77" name="Graphic 7">
            <a:extLst>
              <a:ext uri="{FF2B5EF4-FFF2-40B4-BE49-F238E27FC236}">
                <a16:creationId xmlns:a16="http://schemas.microsoft.com/office/drawing/2014/main" id="{D8782308-7769-4849-97EE-501A201A05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31840" y="3917170"/>
            <a:ext cx="358317" cy="358317"/>
          </a:xfrm>
          <a:prstGeom prst="rect">
            <a:avLst/>
          </a:prstGeom>
        </p:spPr>
      </p:pic>
      <p:pic>
        <p:nvPicPr>
          <p:cNvPr id="78" name="Graphic 8">
            <a:extLst>
              <a:ext uri="{FF2B5EF4-FFF2-40B4-BE49-F238E27FC236}">
                <a16:creationId xmlns:a16="http://schemas.microsoft.com/office/drawing/2014/main" id="{53A90408-B4AD-4F00-9665-6927E2EC61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2066" y="5249711"/>
            <a:ext cx="314325" cy="37719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05639-8494-45C5-A5CB-FA70412FEC6E}"/>
              </a:ext>
            </a:extLst>
          </p:cNvPr>
          <p:cNvCxnSpPr>
            <a:cxnSpLocks/>
          </p:cNvCxnSpPr>
          <p:nvPr/>
        </p:nvCxnSpPr>
        <p:spPr bwMode="auto">
          <a:xfrm>
            <a:off x="4805407" y="4258727"/>
            <a:ext cx="801846" cy="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1BFF334-5BAA-48AC-8570-AC50D6DC49D4}"/>
              </a:ext>
            </a:extLst>
          </p:cNvPr>
          <p:cNvCxnSpPr>
            <a:cxnSpLocks/>
          </p:cNvCxnSpPr>
          <p:nvPr/>
        </p:nvCxnSpPr>
        <p:spPr>
          <a:xfrm>
            <a:off x="1734081" y="3469826"/>
            <a:ext cx="4910321" cy="1705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F57ECD6-400B-4FD6-9B87-C586AB2A1E98}"/>
              </a:ext>
            </a:extLst>
          </p:cNvPr>
          <p:cNvSpPr/>
          <p:nvPr/>
        </p:nvSpPr>
        <p:spPr>
          <a:xfrm>
            <a:off x="3318383" y="3346707"/>
            <a:ext cx="1875380" cy="23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Data encryption in transit and at rest</a:t>
            </a:r>
            <a:endParaRPr lang="en-IN" sz="1200" b="1" dirty="0">
              <a:solidFill>
                <a:schemeClr val="tx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9" name="Title 9">
            <a:extLst>
              <a:ext uri="{FF2B5EF4-FFF2-40B4-BE49-F238E27FC236}">
                <a16:creationId xmlns:a16="http://schemas.microsoft.com/office/drawing/2014/main" id="{3EBC3843-B446-1047-AB58-39745066F987}"/>
              </a:ext>
            </a:extLst>
          </p:cNvPr>
          <p:cNvSpPr txBox="1">
            <a:spLocks/>
          </p:cNvSpPr>
          <p:nvPr/>
        </p:nvSpPr>
        <p:spPr>
          <a:xfrm>
            <a:off x="770707" y="840013"/>
            <a:ext cx="11182754" cy="89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Our</a:t>
            </a:r>
            <a:r>
              <a:rPr lang="en-US" sz="3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enhanced security features </a:t>
            </a: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ensure your data &amp; information is kept safely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72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CE444F-F36C-014E-A431-1EED052C3473}"/>
              </a:ext>
            </a:extLst>
          </p:cNvPr>
          <p:cNvSpPr/>
          <p:nvPr/>
        </p:nvSpPr>
        <p:spPr>
          <a:xfrm>
            <a:off x="4172297" y="3076000"/>
            <a:ext cx="3246759" cy="233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0A78F1-3AFC-9047-AD9A-9576371FB7A0}"/>
              </a:ext>
            </a:extLst>
          </p:cNvPr>
          <p:cNvSpPr/>
          <p:nvPr/>
        </p:nvSpPr>
        <p:spPr>
          <a:xfrm>
            <a:off x="745555" y="3076000"/>
            <a:ext cx="3064950" cy="233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367;p7">
            <a:extLst>
              <a:ext uri="{FF2B5EF4-FFF2-40B4-BE49-F238E27FC236}">
                <a16:creationId xmlns:a16="http://schemas.microsoft.com/office/drawing/2014/main" id="{AE78786A-AF50-CB4D-88A9-70C48ACA3E7D}"/>
              </a:ext>
            </a:extLst>
          </p:cNvPr>
          <p:cNvSpPr/>
          <p:nvPr/>
        </p:nvSpPr>
        <p:spPr>
          <a:xfrm>
            <a:off x="923544" y="1592236"/>
            <a:ext cx="7743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2019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57" name="Google Shape;370;p7">
            <a:extLst>
              <a:ext uri="{FF2B5EF4-FFF2-40B4-BE49-F238E27FC236}">
                <a16:creationId xmlns:a16="http://schemas.microsoft.com/office/drawing/2014/main" id="{EE1353AD-826C-564F-BA60-22ED3C036EA9}"/>
              </a:ext>
            </a:extLst>
          </p:cNvPr>
          <p:cNvSpPr/>
          <p:nvPr/>
        </p:nvSpPr>
        <p:spPr>
          <a:xfrm>
            <a:off x="3209743" y="1592236"/>
            <a:ext cx="24825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March 2020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60" name="Google Shape;373;p7">
            <a:extLst>
              <a:ext uri="{FF2B5EF4-FFF2-40B4-BE49-F238E27FC236}">
                <a16:creationId xmlns:a16="http://schemas.microsoft.com/office/drawing/2014/main" id="{14DA0054-35E4-CE4F-9273-F8CC791AEFF9}"/>
              </a:ext>
            </a:extLst>
          </p:cNvPr>
          <p:cNvSpPr/>
          <p:nvPr/>
        </p:nvSpPr>
        <p:spPr>
          <a:xfrm>
            <a:off x="5962733" y="1592236"/>
            <a:ext cx="202200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March 2021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63" name="Google Shape;373;p7">
            <a:extLst>
              <a:ext uri="{FF2B5EF4-FFF2-40B4-BE49-F238E27FC236}">
                <a16:creationId xmlns:a16="http://schemas.microsoft.com/office/drawing/2014/main" id="{15AB9C03-55B3-EA4E-A0B7-F37F6D8386C2}"/>
              </a:ext>
            </a:extLst>
          </p:cNvPr>
          <p:cNvSpPr/>
          <p:nvPr/>
        </p:nvSpPr>
        <p:spPr>
          <a:xfrm>
            <a:off x="8997450" y="1592236"/>
            <a:ext cx="24742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2021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590C27-33CC-0D45-8A23-B52D04B81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543" y="580644"/>
            <a:ext cx="9343404" cy="5261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Talent landscape in India since 2019</a:t>
            </a:r>
            <a:endParaRPr lang="en-US" dirty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3" name="Picture 36" descr="backwall">
            <a:extLst>
              <a:ext uri="{FF2B5EF4-FFF2-40B4-BE49-F238E27FC236}">
                <a16:creationId xmlns:a16="http://schemas.microsoft.com/office/drawing/2014/main" id="{6D55D082-76D6-8C4D-AD25-DF296B54F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2531" y="1483905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/>
          <a:lstStyle/>
          <a:p>
            <a:endParaRPr lang="en-US" dirty="0"/>
          </a:p>
        </p:txBody>
      </p:sp>
      <p:sp>
        <p:nvSpPr>
          <p:cNvPr id="36" name="Picture 52" descr="audit1">
            <a:extLst>
              <a:ext uri="{FF2B5EF4-FFF2-40B4-BE49-F238E27FC236}">
                <a16:creationId xmlns:a16="http://schemas.microsoft.com/office/drawing/2014/main" id="{DB18B6D4-BD09-1848-8075-3A47829D78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3947" y="1571308"/>
            <a:ext cx="83185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/>
          <a:lstStyle/>
          <a:p>
            <a:endParaRPr lang="en-US" dirty="0"/>
          </a:p>
        </p:txBody>
      </p:sp>
      <p:sp>
        <p:nvSpPr>
          <p:cNvPr id="56" name="Google Shape;369;p7">
            <a:extLst>
              <a:ext uri="{FF2B5EF4-FFF2-40B4-BE49-F238E27FC236}">
                <a16:creationId xmlns:a16="http://schemas.microsoft.com/office/drawing/2014/main" id="{3B1EF154-F63D-2044-B1B7-9B2FCC92A122}"/>
              </a:ext>
            </a:extLst>
          </p:cNvPr>
          <p:cNvSpPr/>
          <p:nvPr/>
        </p:nvSpPr>
        <p:spPr>
          <a:xfrm>
            <a:off x="3324760" y="2024223"/>
            <a:ext cx="138824" cy="137242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372;p7">
            <a:extLst>
              <a:ext uri="{FF2B5EF4-FFF2-40B4-BE49-F238E27FC236}">
                <a16:creationId xmlns:a16="http://schemas.microsoft.com/office/drawing/2014/main" id="{2830F087-D45C-294F-B098-E2790801EFD0}"/>
              </a:ext>
            </a:extLst>
          </p:cNvPr>
          <p:cNvSpPr/>
          <p:nvPr/>
        </p:nvSpPr>
        <p:spPr>
          <a:xfrm>
            <a:off x="6038374" y="2024223"/>
            <a:ext cx="138824" cy="137242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375;p7">
            <a:extLst>
              <a:ext uri="{FF2B5EF4-FFF2-40B4-BE49-F238E27FC236}">
                <a16:creationId xmlns:a16="http://schemas.microsoft.com/office/drawing/2014/main" id="{143713FD-AAC9-7044-98DE-85B6B1D5CF7C}"/>
              </a:ext>
            </a:extLst>
          </p:cNvPr>
          <p:cNvSpPr/>
          <p:nvPr/>
        </p:nvSpPr>
        <p:spPr>
          <a:xfrm>
            <a:off x="9088964" y="2024223"/>
            <a:ext cx="138824" cy="1372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369;p7">
            <a:extLst>
              <a:ext uri="{FF2B5EF4-FFF2-40B4-BE49-F238E27FC236}">
                <a16:creationId xmlns:a16="http://schemas.microsoft.com/office/drawing/2014/main" id="{3B97834D-748B-F044-9DA2-D761310A5282}"/>
              </a:ext>
            </a:extLst>
          </p:cNvPr>
          <p:cNvSpPr/>
          <p:nvPr/>
        </p:nvSpPr>
        <p:spPr>
          <a:xfrm>
            <a:off x="996015" y="2024223"/>
            <a:ext cx="138824" cy="137242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9587E3-4CBC-3742-9D9B-E15110E78AE1}"/>
              </a:ext>
            </a:extLst>
          </p:cNvPr>
          <p:cNvCxnSpPr/>
          <p:nvPr/>
        </p:nvCxnSpPr>
        <p:spPr>
          <a:xfrm>
            <a:off x="1240490" y="2091386"/>
            <a:ext cx="1969253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9D240DD-EDCD-E244-8B42-C0E350F56DD6}"/>
              </a:ext>
            </a:extLst>
          </p:cNvPr>
          <p:cNvCxnSpPr>
            <a:cxnSpLocks/>
          </p:cNvCxnSpPr>
          <p:nvPr/>
        </p:nvCxnSpPr>
        <p:spPr>
          <a:xfrm>
            <a:off x="3612392" y="2091386"/>
            <a:ext cx="2306799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F8109F2-742D-1F4C-BC09-B766D938EAEB}"/>
              </a:ext>
            </a:extLst>
          </p:cNvPr>
          <p:cNvCxnSpPr>
            <a:cxnSpLocks/>
          </p:cNvCxnSpPr>
          <p:nvPr/>
        </p:nvCxnSpPr>
        <p:spPr>
          <a:xfrm>
            <a:off x="6330782" y="2091386"/>
            <a:ext cx="2594932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9" descr="Chart&#10;&#10;Description automatically generated">
            <a:extLst>
              <a:ext uri="{FF2B5EF4-FFF2-40B4-BE49-F238E27FC236}">
                <a16:creationId xmlns:a16="http://schemas.microsoft.com/office/drawing/2014/main" id="{9B23C3F4-1126-3E4E-A4EA-E1AA0C61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1" y="3273331"/>
            <a:ext cx="2911904" cy="1860101"/>
          </a:xfrm>
          <a:prstGeom prst="rect">
            <a:avLst/>
          </a:prstGeom>
        </p:spPr>
      </p:pic>
      <p:pic>
        <p:nvPicPr>
          <p:cNvPr id="7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6B157EDC-88CD-2649-A1ED-C017CB8AA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06" y="3219552"/>
            <a:ext cx="3200939" cy="1883114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650D1CEF-624D-DF41-BED5-3726645B940A}"/>
              </a:ext>
            </a:extLst>
          </p:cNvPr>
          <p:cNvSpPr/>
          <p:nvPr/>
        </p:nvSpPr>
        <p:spPr>
          <a:xfrm>
            <a:off x="7781544" y="3076000"/>
            <a:ext cx="3246759" cy="233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1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C8CDC16F-24F7-9246-8A5C-EB25F3C9B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734" y="3219552"/>
            <a:ext cx="3251569" cy="188311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B275FBA6-4DDB-D443-AA60-AE2822F32103}"/>
              </a:ext>
            </a:extLst>
          </p:cNvPr>
          <p:cNvSpPr/>
          <p:nvPr/>
        </p:nvSpPr>
        <p:spPr>
          <a:xfrm>
            <a:off x="4172297" y="5330763"/>
            <a:ext cx="3246760" cy="97152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64DDF8-D1D8-BC4C-A1EB-3CF1DEC336AB}"/>
              </a:ext>
            </a:extLst>
          </p:cNvPr>
          <p:cNvSpPr/>
          <p:nvPr/>
        </p:nvSpPr>
        <p:spPr>
          <a:xfrm>
            <a:off x="737981" y="5330763"/>
            <a:ext cx="3072524" cy="97152"/>
          </a:xfrm>
          <a:prstGeom prst="rect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5AF3FF-5AD6-0D4B-B6CC-57D31B90CA34}"/>
              </a:ext>
            </a:extLst>
          </p:cNvPr>
          <p:cNvSpPr/>
          <p:nvPr/>
        </p:nvSpPr>
        <p:spPr>
          <a:xfrm>
            <a:off x="7776734" y="5330763"/>
            <a:ext cx="3256379" cy="971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85473E5D-884F-8346-9B2D-80E50D100DB8}"/>
              </a:ext>
            </a:extLst>
          </p:cNvPr>
          <p:cNvSpPr/>
          <p:nvPr/>
        </p:nvSpPr>
        <p:spPr>
          <a:xfrm rot="5400000">
            <a:off x="4729822" y="2027381"/>
            <a:ext cx="148492" cy="128011"/>
          </a:xfrm>
          <a:prstGeom prst="triangl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5D570D01-0937-6C41-B210-14F705381803}"/>
              </a:ext>
            </a:extLst>
          </p:cNvPr>
          <p:cNvSpPr/>
          <p:nvPr/>
        </p:nvSpPr>
        <p:spPr>
          <a:xfrm rot="5400000">
            <a:off x="7628472" y="2027382"/>
            <a:ext cx="148492" cy="128011"/>
          </a:xfrm>
          <a:prstGeom prst="triangl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367;p7">
            <a:extLst>
              <a:ext uri="{FF2B5EF4-FFF2-40B4-BE49-F238E27FC236}">
                <a16:creationId xmlns:a16="http://schemas.microsoft.com/office/drawing/2014/main" id="{AE78786A-AF50-CB4D-88A9-70C48ACA3E7D}"/>
              </a:ext>
            </a:extLst>
          </p:cNvPr>
          <p:cNvSpPr/>
          <p:nvPr/>
        </p:nvSpPr>
        <p:spPr>
          <a:xfrm>
            <a:off x="1549051" y="2244535"/>
            <a:ext cx="13267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Pre-</a:t>
            </a:r>
            <a:r>
              <a:rPr lang="en-US" sz="1600" b="1" dirty="0" err="1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covid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32" name="Google Shape;367;p7">
            <a:extLst>
              <a:ext uri="{FF2B5EF4-FFF2-40B4-BE49-F238E27FC236}">
                <a16:creationId xmlns:a16="http://schemas.microsoft.com/office/drawing/2014/main" id="{AE78786A-AF50-CB4D-88A9-70C48ACA3E7D}"/>
              </a:ext>
            </a:extLst>
          </p:cNvPr>
          <p:cNvSpPr/>
          <p:nvPr/>
        </p:nvSpPr>
        <p:spPr>
          <a:xfrm>
            <a:off x="4204701" y="2244535"/>
            <a:ext cx="13267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Phase-1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34" name="Google Shape;367;p7">
            <a:extLst>
              <a:ext uri="{FF2B5EF4-FFF2-40B4-BE49-F238E27FC236}">
                <a16:creationId xmlns:a16="http://schemas.microsoft.com/office/drawing/2014/main" id="{AE78786A-AF50-CB4D-88A9-70C48ACA3E7D}"/>
              </a:ext>
            </a:extLst>
          </p:cNvPr>
          <p:cNvSpPr/>
          <p:nvPr/>
        </p:nvSpPr>
        <p:spPr>
          <a:xfrm>
            <a:off x="7118171" y="2244535"/>
            <a:ext cx="13267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Phase-2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  <p:sp>
        <p:nvSpPr>
          <p:cNvPr id="35" name="Google Shape;367;p7">
            <a:extLst>
              <a:ext uri="{FF2B5EF4-FFF2-40B4-BE49-F238E27FC236}">
                <a16:creationId xmlns:a16="http://schemas.microsoft.com/office/drawing/2014/main" id="{AE78786A-AF50-CB4D-88A9-70C48ACA3E7D}"/>
              </a:ext>
            </a:extLst>
          </p:cNvPr>
          <p:cNvSpPr/>
          <p:nvPr/>
        </p:nvSpPr>
        <p:spPr>
          <a:xfrm>
            <a:off x="9888809" y="1701506"/>
            <a:ext cx="13267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Talent War in Indian market</a:t>
            </a:r>
            <a:endParaRPr lang="en-US" sz="1600" b="1" dirty="0">
              <a:solidFill>
                <a:schemeClr val="bg1"/>
              </a:solidFill>
              <a:latin typeface="MMC Display" panose="020B0603020203020204" pitchFamily="34" charset="0"/>
              <a:ea typeface="Arial"/>
              <a:cs typeface="MMC Display" panose="020B0603020203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4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4F8A68-5E91-864C-BAF4-ABF5C5538BDC}"/>
              </a:ext>
            </a:extLst>
          </p:cNvPr>
          <p:cNvSpPr/>
          <p:nvPr/>
        </p:nvSpPr>
        <p:spPr>
          <a:xfrm>
            <a:off x="0" y="2642287"/>
            <a:ext cx="12192000" cy="3405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4"/>
            <a:ext cx="4274326" cy="470146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The reality of today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02C7F0-300A-1044-A970-F93DE9D24C25}"/>
              </a:ext>
            </a:extLst>
          </p:cNvPr>
          <p:cNvSpPr/>
          <p:nvPr/>
        </p:nvSpPr>
        <p:spPr>
          <a:xfrm>
            <a:off x="555118" y="3429000"/>
            <a:ext cx="3074930" cy="1687197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288000" rtlCol="0" anchor="ctr"/>
          <a:lstStyle/>
          <a:p>
            <a:r>
              <a:rPr lang="en-US" sz="1400" dirty="0"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Our biggest challenge currently is </a:t>
            </a:r>
            <a:r>
              <a:rPr lang="en-US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managing attrition at entry level  </a:t>
            </a:r>
            <a:r>
              <a:rPr lang="en-US" sz="1400" dirty="0"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which has massively increased  our hiring costs.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448628D-7EA5-7844-9B7D-571626E2B019}"/>
              </a:ext>
            </a:extLst>
          </p:cNvPr>
          <p:cNvSpPr txBox="1">
            <a:spLocks/>
          </p:cNvSpPr>
          <p:nvPr/>
        </p:nvSpPr>
        <p:spPr>
          <a:xfrm>
            <a:off x="512434" y="2843958"/>
            <a:ext cx="4940532" cy="271232"/>
          </a:xfrm>
          <a:prstGeom prst="rect">
            <a:avLst/>
          </a:prstGeom>
        </p:spPr>
        <p:txBody>
          <a:bodyPr/>
          <a:lstStyle>
            <a:lvl1pPr marL="201600" indent="-201600" algn="l" defTabSz="914400" rtl="0" eaLnBrk="1" latinLnBrk="0" hangingPunct="1">
              <a:spcBef>
                <a:spcPts val="144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Problems we often hear from our clients: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6D401F-5B84-1144-9160-D77CD1B75268}"/>
              </a:ext>
            </a:extLst>
          </p:cNvPr>
          <p:cNvSpPr txBox="1">
            <a:spLocks/>
          </p:cNvSpPr>
          <p:nvPr/>
        </p:nvSpPr>
        <p:spPr>
          <a:xfrm>
            <a:off x="581832" y="1551961"/>
            <a:ext cx="6319673" cy="1099468"/>
          </a:xfrm>
          <a:prstGeom prst="rect">
            <a:avLst/>
          </a:prstGeom>
        </p:spPr>
        <p:txBody>
          <a:bodyPr/>
          <a:lstStyle>
            <a:lvl1pPr marL="201600" indent="-201600" algn="l" defTabSz="914400" rtl="0" eaLnBrk="1" latinLnBrk="0" hangingPunct="1">
              <a:spcBef>
                <a:spcPts val="144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b="1" dirty="0">
                <a:solidFill>
                  <a:srgbClr val="00AC4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CEO’s #1 Challenge Today is Finding the Right Talent</a:t>
            </a:r>
          </a:p>
          <a:p>
            <a:pPr marL="0" indent="0">
              <a:buNone/>
            </a:pPr>
            <a:r>
              <a:rPr lang="en-IN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- Annual CEO Benchmarking </a:t>
            </a:r>
            <a:r>
              <a:rPr lang="en-IN" sz="1200" dirty="0" smtClean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Report</a:t>
            </a:r>
            <a:endParaRPr lang="en-IN" sz="1200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1A1E78-3F79-434D-BAF6-717E60CECEA9}"/>
              </a:ext>
            </a:extLst>
          </p:cNvPr>
          <p:cNvSpPr txBox="1">
            <a:spLocks/>
          </p:cNvSpPr>
          <p:nvPr/>
        </p:nvSpPr>
        <p:spPr>
          <a:xfrm>
            <a:off x="543243" y="5220378"/>
            <a:ext cx="3074930" cy="852750"/>
          </a:xfrm>
          <a:prstGeom prst="rect">
            <a:avLst/>
          </a:prstGeom>
        </p:spPr>
        <p:txBody>
          <a:bodyPr/>
          <a:lstStyle>
            <a:lvl1pPr marL="201600" indent="-201600" algn="l" defTabSz="914400" rtl="0" eaLnBrk="1" latinLnBrk="0" hangingPunct="1">
              <a:spcBef>
                <a:spcPts val="144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HIRING MANAGER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(One of the top FMCG Firms)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B9139-6058-3047-AB43-9DEA81535561}"/>
              </a:ext>
            </a:extLst>
          </p:cNvPr>
          <p:cNvSpPr/>
          <p:nvPr/>
        </p:nvSpPr>
        <p:spPr>
          <a:xfrm>
            <a:off x="4432453" y="3429000"/>
            <a:ext cx="3074930" cy="1687197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288000" rtlCol="0" anchor="ctr"/>
          <a:lstStyle/>
          <a:p>
            <a:r>
              <a:rPr lang="en-US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Campus hiring is a tedious and time-consuming process </a:t>
            </a:r>
            <a:r>
              <a:rPr lang="en-US" sz="1400" dirty="0"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while ensuring skilled freshers are hired from the colleges.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4F67A7E-74A3-064B-990E-7E91F74A6A62}"/>
              </a:ext>
            </a:extLst>
          </p:cNvPr>
          <p:cNvSpPr txBox="1">
            <a:spLocks/>
          </p:cNvSpPr>
          <p:nvPr/>
        </p:nvSpPr>
        <p:spPr>
          <a:xfrm>
            <a:off x="4455780" y="5220378"/>
            <a:ext cx="3074930" cy="852750"/>
          </a:xfrm>
          <a:prstGeom prst="rect">
            <a:avLst/>
          </a:prstGeom>
        </p:spPr>
        <p:txBody>
          <a:bodyPr/>
          <a:lstStyle>
            <a:lvl1pPr marL="201600" indent="-201600" algn="l" defTabSz="914400" rtl="0" eaLnBrk="1" latinLnBrk="0" hangingPunct="1">
              <a:spcBef>
                <a:spcPts val="144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TALENT ACQUISITION HEAD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(One of the top Telecom Firms)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2E966B-79C4-C04A-844D-94993CA439D1}"/>
              </a:ext>
            </a:extLst>
          </p:cNvPr>
          <p:cNvSpPr/>
          <p:nvPr/>
        </p:nvSpPr>
        <p:spPr>
          <a:xfrm>
            <a:off x="8274586" y="3429000"/>
            <a:ext cx="3074930" cy="1687197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288000" rtlCol="0" anchor="ctr"/>
          <a:lstStyle/>
          <a:p>
            <a:r>
              <a:rPr lang="en-US" dirty="0">
                <a:solidFill>
                  <a:srgbClr val="009DE0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Differentiating between  average and good </a:t>
            </a:r>
            <a:r>
              <a:rPr lang="en-US" sz="1400" dirty="0">
                <a:solidFill>
                  <a:schemeClr val="bg1"/>
                </a:solidFill>
                <a:latin typeface="MMC Display" panose="020B0603020203020204" pitchFamily="34" charset="0"/>
                <a:ea typeface="Noto Sans" panose="020B0502040504020204" pitchFamily="34" charset="0"/>
                <a:cs typeface="MMC Display" panose="020B0603020203020204" pitchFamily="34" charset="0"/>
              </a:rPr>
              <a:t>has been the  toughest challenge for us to  ensure a strong workforce.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CA3E457-5085-9B40-82F1-260A54573FDC}"/>
              </a:ext>
            </a:extLst>
          </p:cNvPr>
          <p:cNvSpPr txBox="1">
            <a:spLocks/>
          </p:cNvSpPr>
          <p:nvPr/>
        </p:nvSpPr>
        <p:spPr>
          <a:xfrm>
            <a:off x="8297913" y="5220378"/>
            <a:ext cx="3074930" cy="852750"/>
          </a:xfrm>
          <a:prstGeom prst="rect">
            <a:avLst/>
          </a:prstGeom>
        </p:spPr>
        <p:txBody>
          <a:bodyPr/>
          <a:lstStyle>
            <a:lvl1pPr marL="201600" indent="-201600" algn="l" defTabSz="914400" rtl="0" eaLnBrk="1" latinLnBrk="0" hangingPunct="1">
              <a:spcBef>
                <a:spcPts val="144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7600" indent="-280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6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64000" indent="-176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40400" indent="-1728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HIRING MANAGER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IN" sz="1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(One of the top IT Firms)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A2A5E-29D1-5A46-8888-52DDAA01D859}"/>
              </a:ext>
            </a:extLst>
          </p:cNvPr>
          <p:cNvGrpSpPr/>
          <p:nvPr/>
        </p:nvGrpSpPr>
        <p:grpSpPr>
          <a:xfrm>
            <a:off x="7540830" y="1266209"/>
            <a:ext cx="3843888" cy="1099468"/>
            <a:chOff x="6094227" y="695641"/>
            <a:chExt cx="5095454" cy="15381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D8AE0C-CF47-BE4D-AE04-4D883C32F89E}"/>
                </a:ext>
              </a:extLst>
            </p:cNvPr>
            <p:cNvGrpSpPr/>
            <p:nvPr/>
          </p:nvGrpSpPr>
          <p:grpSpPr>
            <a:xfrm>
              <a:off x="6094227" y="1157844"/>
              <a:ext cx="688957" cy="1075915"/>
              <a:chOff x="5976225" y="827314"/>
              <a:chExt cx="900610" cy="1406445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36A0EF4-C141-6148-8F54-39E8A1E7BF57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D094F37-37EF-EE43-BF20-80C999A3243A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BE132C3-EB9C-5B4F-8070-E6E5F44BE62F}"/>
                </a:ext>
              </a:extLst>
            </p:cNvPr>
            <p:cNvGrpSpPr/>
            <p:nvPr/>
          </p:nvGrpSpPr>
          <p:grpSpPr>
            <a:xfrm>
              <a:off x="6973001" y="1157844"/>
              <a:ext cx="688957" cy="1075915"/>
              <a:chOff x="5976225" y="827314"/>
              <a:chExt cx="900610" cy="1406445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72AAADF-75D0-3F4E-8B69-304EAD662031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21C0822B-F1BC-494C-849A-BCD73385D3C2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0A402E5-539A-CA4E-88BD-37D515ED59AD}"/>
                </a:ext>
              </a:extLst>
            </p:cNvPr>
            <p:cNvGrpSpPr/>
            <p:nvPr/>
          </p:nvGrpSpPr>
          <p:grpSpPr>
            <a:xfrm>
              <a:off x="7840651" y="1157844"/>
              <a:ext cx="688957" cy="1075915"/>
              <a:chOff x="5976225" y="827314"/>
              <a:chExt cx="900610" cy="140644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4D67DE5-85F3-6F4F-A373-7565DA793AEF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BA482419-2301-954C-A114-73D8CDC86960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F9A65BD-52F0-1F4C-91E3-630713CC7DE3}"/>
                </a:ext>
              </a:extLst>
            </p:cNvPr>
            <p:cNvGrpSpPr/>
            <p:nvPr/>
          </p:nvGrpSpPr>
          <p:grpSpPr>
            <a:xfrm>
              <a:off x="8719425" y="695641"/>
              <a:ext cx="688957" cy="1075915"/>
              <a:chOff x="5976225" y="827314"/>
              <a:chExt cx="900610" cy="140644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E3CDB14-10C7-4A48-8A5F-0C1FE8B3A882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A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7971D711-D602-8E42-A98D-0611F514A54E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AC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A11E03-967A-3F4F-BC61-9F8D68FA5A45}"/>
                </a:ext>
              </a:extLst>
            </p:cNvPr>
            <p:cNvGrpSpPr/>
            <p:nvPr/>
          </p:nvGrpSpPr>
          <p:grpSpPr>
            <a:xfrm>
              <a:off x="9621950" y="1157844"/>
              <a:ext cx="688957" cy="1075915"/>
              <a:chOff x="5976225" y="827314"/>
              <a:chExt cx="900610" cy="140644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4A32C48-BF39-0046-BB91-0E72970C459A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8557D500-97A5-5149-8D7F-83B6C60C024B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C335A59-8BD2-9941-8EF1-DC20FD23BFF9}"/>
                </a:ext>
              </a:extLst>
            </p:cNvPr>
            <p:cNvGrpSpPr/>
            <p:nvPr/>
          </p:nvGrpSpPr>
          <p:grpSpPr>
            <a:xfrm>
              <a:off x="10500724" y="1157844"/>
              <a:ext cx="688957" cy="1075915"/>
              <a:chOff x="5976225" y="827314"/>
              <a:chExt cx="900610" cy="1406445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4F330B-2E06-FB4D-AF7E-66B6369AC4BE}"/>
                  </a:ext>
                </a:extLst>
              </p:cNvPr>
              <p:cNvSpPr/>
              <p:nvPr/>
            </p:nvSpPr>
            <p:spPr>
              <a:xfrm>
                <a:off x="6096000" y="827314"/>
                <a:ext cx="661060" cy="661060"/>
              </a:xfrm>
              <a:prstGeom prst="ellipse">
                <a:avLst/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C8BA180F-299F-424A-8D2E-0D384E362893}"/>
                  </a:ext>
                </a:extLst>
              </p:cNvPr>
              <p:cNvSpPr/>
              <p:nvPr/>
            </p:nvSpPr>
            <p:spPr>
              <a:xfrm>
                <a:off x="5976225" y="1512567"/>
                <a:ext cx="900610" cy="721192"/>
              </a:xfrm>
              <a:prstGeom prst="roundRect">
                <a:avLst>
                  <a:gd name="adj" fmla="val 43407"/>
                </a:avLst>
              </a:prstGeom>
              <a:solidFill>
                <a:srgbClr val="009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40854-CCF8-A540-B718-82BBF29197BA}"/>
              </a:ext>
            </a:extLst>
          </p:cNvPr>
          <p:cNvSpPr/>
          <p:nvPr/>
        </p:nvSpPr>
        <p:spPr>
          <a:xfrm>
            <a:off x="618307" y="3873194"/>
            <a:ext cx="4188438" cy="1190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AA82A-4824-D441-B92D-AE414A72CC99}"/>
              </a:ext>
            </a:extLst>
          </p:cNvPr>
          <p:cNvSpPr/>
          <p:nvPr/>
        </p:nvSpPr>
        <p:spPr>
          <a:xfrm>
            <a:off x="0" y="5249869"/>
            <a:ext cx="12192000" cy="1660122"/>
          </a:xfrm>
          <a:prstGeom prst="rect">
            <a:avLst/>
          </a:prstGeom>
          <a:solidFill>
            <a:srgbClr val="002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0AF7D-2A71-7B49-B568-474FFD95C0B0}"/>
              </a:ext>
            </a:extLst>
          </p:cNvPr>
          <p:cNvSpPr/>
          <p:nvPr/>
        </p:nvSpPr>
        <p:spPr>
          <a:xfrm>
            <a:off x="6916276" y="2702999"/>
            <a:ext cx="223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800+</a:t>
            </a:r>
            <a:b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16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universities</a:t>
            </a: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34BA51E7-2298-8349-B0EC-21ED51B70E10}"/>
              </a:ext>
            </a:extLst>
          </p:cNvPr>
          <p:cNvSpPr txBox="1">
            <a:spLocks/>
          </p:cNvSpPr>
          <p:nvPr/>
        </p:nvSpPr>
        <p:spPr>
          <a:xfrm>
            <a:off x="1515669" y="5502739"/>
            <a:ext cx="9318173" cy="2503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000" dirty="0" smtClean="0">
              <a:solidFill>
                <a:schemeClr val="bg1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Within </a:t>
            </a:r>
            <a:r>
              <a:rPr lang="en-US" sz="2000" dirty="0">
                <a:solidFill>
                  <a:schemeClr val="bg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campus recruitment also, there is a talent war for the right talent.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2A9D34-0A55-FF43-9276-22BBF00FE645}"/>
              </a:ext>
            </a:extLst>
          </p:cNvPr>
          <p:cNvSpPr/>
          <p:nvPr/>
        </p:nvSpPr>
        <p:spPr>
          <a:xfrm>
            <a:off x="6916276" y="3539673"/>
            <a:ext cx="2238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40,000+</a:t>
            </a:r>
            <a:b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16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campuses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760C33-BBC0-5D47-995A-2227E2043A11}"/>
              </a:ext>
            </a:extLst>
          </p:cNvPr>
          <p:cNvSpPr/>
          <p:nvPr/>
        </p:nvSpPr>
        <p:spPr>
          <a:xfrm>
            <a:off x="8916214" y="2688834"/>
            <a:ext cx="2999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8.5Mn+</a:t>
            </a:r>
            <a:b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16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grads and post grads (2021)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F37DCE-296A-4248-A4D5-28F37D0C77C7}"/>
              </a:ext>
            </a:extLst>
          </p:cNvPr>
          <p:cNvSpPr/>
          <p:nvPr/>
        </p:nvSpPr>
        <p:spPr>
          <a:xfrm>
            <a:off x="6334892" y="4372473"/>
            <a:ext cx="5013133" cy="5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Campuses are divided into Tiered Structure with across the geographical breadth of the country.</a:t>
            </a:r>
          </a:p>
        </p:txBody>
      </p:sp>
      <p:sp>
        <p:nvSpPr>
          <p:cNvPr id="28" name="Title 9">
            <a:extLst>
              <a:ext uri="{FF2B5EF4-FFF2-40B4-BE49-F238E27FC236}">
                <a16:creationId xmlns:a16="http://schemas.microsoft.com/office/drawing/2014/main" id="{CC0ED309-16CE-E940-96D6-5C31B8A6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3"/>
            <a:ext cx="10676440" cy="8927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 smtClean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Talent Demand </a:t>
            </a: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– Supply </a:t>
            </a:r>
            <a:r>
              <a:rPr lang="en-US" sz="3200" dirty="0" smtClean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gap</a:t>
            </a:r>
            <a:br>
              <a:rPr lang="en-US" sz="3200" dirty="0" smtClean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Most organizations heading to ‘crowded’ campuses</a:t>
            </a:r>
            <a:endParaRPr lang="en-US" sz="3200" dirty="0">
              <a:solidFill>
                <a:schemeClr val="tx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85C7-4CF1-4845-B9F2-8A8ECCBD14C8}"/>
              </a:ext>
            </a:extLst>
          </p:cNvPr>
          <p:cNvSpPr/>
          <p:nvPr/>
        </p:nvSpPr>
        <p:spPr>
          <a:xfrm>
            <a:off x="6334893" y="1960137"/>
            <a:ext cx="186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Supply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CAD9A8-2ADE-0445-B4BE-E1D2EB14542C}"/>
              </a:ext>
            </a:extLst>
          </p:cNvPr>
          <p:cNvSpPr/>
          <p:nvPr/>
        </p:nvSpPr>
        <p:spPr>
          <a:xfrm>
            <a:off x="8916214" y="3539673"/>
            <a:ext cx="2999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46%</a:t>
            </a:r>
            <a:br>
              <a:rPr lang="en-US" sz="1600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</a:br>
            <a:r>
              <a:rPr lang="en-US" sz="16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grads employable (2021)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3DFCC2-83CD-F54C-A240-F87EFB723B69}"/>
              </a:ext>
            </a:extLst>
          </p:cNvPr>
          <p:cNvSpPr/>
          <p:nvPr/>
        </p:nvSpPr>
        <p:spPr>
          <a:xfrm>
            <a:off x="558932" y="1960137"/>
            <a:ext cx="6353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AC4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Demand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ECD6EEB-7B14-5747-AC80-F41C44995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5" t="42865" r="37757" b="36669"/>
          <a:stretch/>
        </p:blipFill>
        <p:spPr>
          <a:xfrm>
            <a:off x="843975" y="4083354"/>
            <a:ext cx="3631595" cy="80105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8481833-2560-304E-BB25-F040A38380A1}"/>
              </a:ext>
            </a:extLst>
          </p:cNvPr>
          <p:cNvSpPr/>
          <p:nvPr/>
        </p:nvSpPr>
        <p:spPr>
          <a:xfrm>
            <a:off x="558932" y="2568117"/>
            <a:ext cx="4610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Employee exits could well impact their double-digit growth plans. Going by the commentary the </a:t>
            </a:r>
            <a:r>
              <a:rPr lang="en-US" sz="1600" dirty="0">
                <a:solidFill>
                  <a:srgbClr val="00AC4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top three IT services will</a:t>
            </a:r>
            <a:br>
              <a:rPr lang="en-US" sz="1600" dirty="0">
                <a:solidFill>
                  <a:srgbClr val="00AC4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dirty="0">
                <a:solidFill>
                  <a:srgbClr val="00AC4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hire over 75,000 campus freshers for FY22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7D1180-BE85-B642-B6B8-16E3621DF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3652" y="3599374"/>
            <a:ext cx="446258" cy="44625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7B7D3719-DE17-6C4E-8A52-80850D36D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33652" y="2761174"/>
            <a:ext cx="446258" cy="44625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FAD3AA0-D478-3A48-819D-9387D1BB8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21532" y="3599374"/>
            <a:ext cx="446258" cy="446258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C3D2354-9ED9-3845-9445-8ED7E817EF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21532" y="2761174"/>
            <a:ext cx="446258" cy="44625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DF8834-44CB-1F4B-B396-B3B9CE3DC0B1}"/>
              </a:ext>
            </a:extLst>
          </p:cNvPr>
          <p:cNvCxnSpPr/>
          <p:nvPr/>
        </p:nvCxnSpPr>
        <p:spPr>
          <a:xfrm>
            <a:off x="618307" y="2419728"/>
            <a:ext cx="37250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77E00BD-C5DB-094A-AF00-9F3A7A97CE59}"/>
              </a:ext>
            </a:extLst>
          </p:cNvPr>
          <p:cNvCxnSpPr/>
          <p:nvPr/>
        </p:nvCxnSpPr>
        <p:spPr>
          <a:xfrm>
            <a:off x="6409507" y="2419728"/>
            <a:ext cx="3725093" cy="0"/>
          </a:xfrm>
          <a:prstGeom prst="line">
            <a:avLst/>
          </a:prstGeom>
          <a:ln w="12700">
            <a:solidFill>
              <a:srgbClr val="00A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14857"/>
            <a:ext cx="12192000" cy="194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A168B74-5AB2-4240-A702-DC4605DA34B9}"/>
              </a:ext>
            </a:extLst>
          </p:cNvPr>
          <p:cNvCxnSpPr>
            <a:cxnSpLocks/>
          </p:cNvCxnSpPr>
          <p:nvPr/>
        </p:nvCxnSpPr>
        <p:spPr>
          <a:xfrm>
            <a:off x="1136695" y="4559721"/>
            <a:ext cx="939075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36" descr="backwall">
            <a:extLst>
              <a:ext uri="{FF2B5EF4-FFF2-40B4-BE49-F238E27FC236}">
                <a16:creationId xmlns:a16="http://schemas.microsoft.com/office/drawing/2014/main" id="{31597B2A-0C0C-5948-B86B-A24251683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729" y="1629189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/>
          <a:lstStyle/>
          <a:p>
            <a:endParaRPr lang="en-US"/>
          </a:p>
        </p:txBody>
      </p:sp>
      <p:sp>
        <p:nvSpPr>
          <p:cNvPr id="22" name="Google Shape;364;p7">
            <a:extLst>
              <a:ext uri="{FF2B5EF4-FFF2-40B4-BE49-F238E27FC236}">
                <a16:creationId xmlns:a16="http://schemas.microsoft.com/office/drawing/2014/main" id="{DDB5BC82-0014-9A4A-9ADA-35DAE1E48A5B}"/>
              </a:ext>
            </a:extLst>
          </p:cNvPr>
          <p:cNvSpPr/>
          <p:nvPr/>
        </p:nvSpPr>
        <p:spPr>
          <a:xfrm>
            <a:off x="911114" y="1727604"/>
            <a:ext cx="449449" cy="450898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27" name="Google Shape;365;p7">
            <a:extLst>
              <a:ext uri="{FF2B5EF4-FFF2-40B4-BE49-F238E27FC236}">
                <a16:creationId xmlns:a16="http://schemas.microsoft.com/office/drawing/2014/main" id="{9AECC4E9-0464-FC40-848B-86CF43AA305B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212191" y="2238128"/>
            <a:ext cx="931525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8" name="Google Shape;366;p7">
            <a:extLst>
              <a:ext uri="{FF2B5EF4-FFF2-40B4-BE49-F238E27FC236}">
                <a16:creationId xmlns:a16="http://schemas.microsoft.com/office/drawing/2014/main" id="{905A9C89-2595-AF45-8955-97C19DBC8C1F}"/>
              </a:ext>
            </a:extLst>
          </p:cNvPr>
          <p:cNvSpPr/>
          <p:nvPr/>
        </p:nvSpPr>
        <p:spPr>
          <a:xfrm>
            <a:off x="1059485" y="2162645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67;p7">
            <a:extLst>
              <a:ext uri="{FF2B5EF4-FFF2-40B4-BE49-F238E27FC236}">
                <a16:creationId xmlns:a16="http://schemas.microsoft.com/office/drawing/2014/main" id="{576C13EB-69A9-3F44-88D6-38B089A9D5B0}"/>
              </a:ext>
            </a:extLst>
          </p:cNvPr>
          <p:cNvSpPr/>
          <p:nvPr/>
        </p:nvSpPr>
        <p:spPr>
          <a:xfrm>
            <a:off x="1490732" y="1736447"/>
            <a:ext cx="15021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68;p7">
            <a:extLst>
              <a:ext uri="{FF2B5EF4-FFF2-40B4-BE49-F238E27FC236}">
                <a16:creationId xmlns:a16="http://schemas.microsoft.com/office/drawing/2014/main" id="{22AAA363-EF7F-3C42-ABE4-73C51E8FC039}"/>
              </a:ext>
            </a:extLst>
          </p:cNvPr>
          <p:cNvSpPr/>
          <p:nvPr/>
        </p:nvSpPr>
        <p:spPr>
          <a:xfrm>
            <a:off x="3370692" y="1727604"/>
            <a:ext cx="449449" cy="4508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" name="Google Shape;369;p7">
            <a:extLst>
              <a:ext uri="{FF2B5EF4-FFF2-40B4-BE49-F238E27FC236}">
                <a16:creationId xmlns:a16="http://schemas.microsoft.com/office/drawing/2014/main" id="{EBF7DB0C-580B-AD43-9F8B-8AA340C5C89F}"/>
              </a:ext>
            </a:extLst>
          </p:cNvPr>
          <p:cNvSpPr/>
          <p:nvPr/>
        </p:nvSpPr>
        <p:spPr>
          <a:xfrm>
            <a:off x="3519063" y="2162645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70;p7">
            <a:extLst>
              <a:ext uri="{FF2B5EF4-FFF2-40B4-BE49-F238E27FC236}">
                <a16:creationId xmlns:a16="http://schemas.microsoft.com/office/drawing/2014/main" id="{A77CF624-7EA6-E04B-8CEB-83C84414F7C5}"/>
              </a:ext>
            </a:extLst>
          </p:cNvPr>
          <p:cNvSpPr/>
          <p:nvPr/>
        </p:nvSpPr>
        <p:spPr>
          <a:xfrm>
            <a:off x="3967835" y="1738811"/>
            <a:ext cx="2464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71;p7">
            <a:extLst>
              <a:ext uri="{FF2B5EF4-FFF2-40B4-BE49-F238E27FC236}">
                <a16:creationId xmlns:a16="http://schemas.microsoft.com/office/drawing/2014/main" id="{AAF6AA2C-A99B-1E48-A6CA-4444C0A54EA9}"/>
              </a:ext>
            </a:extLst>
          </p:cNvPr>
          <p:cNvSpPr/>
          <p:nvPr/>
        </p:nvSpPr>
        <p:spPr>
          <a:xfrm>
            <a:off x="5660382" y="1727604"/>
            <a:ext cx="449449" cy="450898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" name="Google Shape;372;p7">
            <a:extLst>
              <a:ext uri="{FF2B5EF4-FFF2-40B4-BE49-F238E27FC236}">
                <a16:creationId xmlns:a16="http://schemas.microsoft.com/office/drawing/2014/main" id="{D5EBD977-7C35-9948-9942-4EA25DEDD2D6}"/>
              </a:ext>
            </a:extLst>
          </p:cNvPr>
          <p:cNvSpPr/>
          <p:nvPr/>
        </p:nvSpPr>
        <p:spPr>
          <a:xfrm>
            <a:off x="5808754" y="2162645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73;p7">
            <a:extLst>
              <a:ext uri="{FF2B5EF4-FFF2-40B4-BE49-F238E27FC236}">
                <a16:creationId xmlns:a16="http://schemas.microsoft.com/office/drawing/2014/main" id="{F02311D3-B234-DC41-A0A6-47C114EF5A7F}"/>
              </a:ext>
            </a:extLst>
          </p:cNvPr>
          <p:cNvSpPr/>
          <p:nvPr/>
        </p:nvSpPr>
        <p:spPr>
          <a:xfrm>
            <a:off x="6257701" y="1728694"/>
            <a:ext cx="1701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endParaRPr/>
          </a:p>
        </p:txBody>
      </p:sp>
      <p:sp>
        <p:nvSpPr>
          <p:cNvPr id="37" name="Google Shape;374;p7">
            <a:extLst>
              <a:ext uri="{FF2B5EF4-FFF2-40B4-BE49-F238E27FC236}">
                <a16:creationId xmlns:a16="http://schemas.microsoft.com/office/drawing/2014/main" id="{43400CCC-78CA-0244-840C-B42DFE895B14}"/>
              </a:ext>
            </a:extLst>
          </p:cNvPr>
          <p:cNvSpPr/>
          <p:nvPr/>
        </p:nvSpPr>
        <p:spPr>
          <a:xfrm>
            <a:off x="7876941" y="1727604"/>
            <a:ext cx="449449" cy="4508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38" name="Google Shape;375;p7">
            <a:extLst>
              <a:ext uri="{FF2B5EF4-FFF2-40B4-BE49-F238E27FC236}">
                <a16:creationId xmlns:a16="http://schemas.microsoft.com/office/drawing/2014/main" id="{774CB3BE-B804-4B4D-AC8C-7DD1BAE16C2F}"/>
              </a:ext>
            </a:extLst>
          </p:cNvPr>
          <p:cNvSpPr/>
          <p:nvPr/>
        </p:nvSpPr>
        <p:spPr>
          <a:xfrm>
            <a:off x="8025312" y="2162645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76;p7">
            <a:extLst>
              <a:ext uri="{FF2B5EF4-FFF2-40B4-BE49-F238E27FC236}">
                <a16:creationId xmlns:a16="http://schemas.microsoft.com/office/drawing/2014/main" id="{4664A3AD-7EB8-0841-8265-A14F0B303334}"/>
              </a:ext>
            </a:extLst>
          </p:cNvPr>
          <p:cNvSpPr/>
          <p:nvPr/>
        </p:nvSpPr>
        <p:spPr>
          <a:xfrm>
            <a:off x="8472262" y="1738811"/>
            <a:ext cx="15484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itle 9">
            <a:extLst>
              <a:ext uri="{FF2B5EF4-FFF2-40B4-BE49-F238E27FC236}">
                <a16:creationId xmlns:a16="http://schemas.microsoft.com/office/drawing/2014/main" id="{E4348BEB-3CB6-5F4B-8DBA-45937875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14" y="687614"/>
            <a:ext cx="10676440" cy="40011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Traditional Campus Recruitment Process</a:t>
            </a:r>
            <a:endParaRPr lang="en-US" sz="3200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5E2A8C-541C-F34C-B55E-B293F3D6A579}"/>
              </a:ext>
            </a:extLst>
          </p:cNvPr>
          <p:cNvSpPr/>
          <p:nvPr/>
        </p:nvSpPr>
        <p:spPr>
          <a:xfrm>
            <a:off x="1330970" y="2618941"/>
            <a:ext cx="2180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Pre-placement presentation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67AF2E-808A-9D40-B866-801380C318D9}"/>
              </a:ext>
            </a:extLst>
          </p:cNvPr>
          <p:cNvSpPr/>
          <p:nvPr/>
        </p:nvSpPr>
        <p:spPr>
          <a:xfrm>
            <a:off x="1330970" y="3303371"/>
            <a:ext cx="169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Resume shortlisting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55C6CD-78E0-6C45-AA30-AB4AFFFBF48E}"/>
              </a:ext>
            </a:extLst>
          </p:cNvPr>
          <p:cNvSpPr/>
          <p:nvPr/>
        </p:nvSpPr>
        <p:spPr>
          <a:xfrm>
            <a:off x="3741001" y="2618941"/>
            <a:ext cx="1703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Written Examination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32C4CB-6A3B-DD46-9A9B-A25D8AABDA41}"/>
              </a:ext>
            </a:extLst>
          </p:cNvPr>
          <p:cNvSpPr/>
          <p:nvPr/>
        </p:nvSpPr>
        <p:spPr>
          <a:xfrm>
            <a:off x="3741001" y="3303371"/>
            <a:ext cx="1703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Group Discussion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499D5B-3ADF-994A-8EEC-EDDEE998E436}"/>
              </a:ext>
            </a:extLst>
          </p:cNvPr>
          <p:cNvSpPr/>
          <p:nvPr/>
        </p:nvSpPr>
        <p:spPr>
          <a:xfrm>
            <a:off x="6061024" y="2618941"/>
            <a:ext cx="159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Technical Interview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D9691D-56B3-6E4E-A5E8-0963BEB63657}"/>
              </a:ext>
            </a:extLst>
          </p:cNvPr>
          <p:cNvSpPr/>
          <p:nvPr/>
        </p:nvSpPr>
        <p:spPr>
          <a:xfrm>
            <a:off x="6052140" y="3303370"/>
            <a:ext cx="146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Formal Interview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E75AF2-1ABC-9749-93D0-9758B926E15F}"/>
              </a:ext>
            </a:extLst>
          </p:cNvPr>
          <p:cNvSpPr/>
          <p:nvPr/>
        </p:nvSpPr>
        <p:spPr>
          <a:xfrm>
            <a:off x="8276969" y="2618941"/>
            <a:ext cx="2180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Post placement Engagement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559ABB6-07D4-0E47-A6EE-DD4B6B56AA82}"/>
              </a:ext>
            </a:extLst>
          </p:cNvPr>
          <p:cNvSpPr/>
          <p:nvPr/>
        </p:nvSpPr>
        <p:spPr>
          <a:xfrm rot="5400000">
            <a:off x="10365084" y="4405626"/>
            <a:ext cx="355135" cy="278318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083593-BB47-7D4E-AC3A-696DFFBF72B3}"/>
              </a:ext>
            </a:extLst>
          </p:cNvPr>
          <p:cNvSpPr/>
          <p:nvPr/>
        </p:nvSpPr>
        <p:spPr>
          <a:xfrm>
            <a:off x="10020678" y="3629628"/>
            <a:ext cx="1423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Offers made to be best talent in-person.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951434-C4F0-094E-9CD1-02FD233629FF}"/>
              </a:ext>
            </a:extLst>
          </p:cNvPr>
          <p:cNvCxnSpPr>
            <a:cxnSpLocks/>
            <a:stCxn id="38" idx="4"/>
            <a:endCxn id="73" idx="3"/>
          </p:cNvCxnSpPr>
          <p:nvPr/>
        </p:nvCxnSpPr>
        <p:spPr>
          <a:xfrm>
            <a:off x="8101665" y="2313611"/>
            <a:ext cx="14612" cy="17162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riangle 72">
            <a:extLst>
              <a:ext uri="{FF2B5EF4-FFF2-40B4-BE49-F238E27FC236}">
                <a16:creationId xmlns:a16="http://schemas.microsoft.com/office/drawing/2014/main" id="{4AB58DE9-3DAC-F64C-AEEF-4E8214B3F049}"/>
              </a:ext>
            </a:extLst>
          </p:cNvPr>
          <p:cNvSpPr/>
          <p:nvPr/>
        </p:nvSpPr>
        <p:spPr>
          <a:xfrm rot="10800000">
            <a:off x="7983500" y="4029835"/>
            <a:ext cx="265555" cy="2289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3BAC8E7-789A-3F4B-A17A-21947062FBD7}"/>
              </a:ext>
            </a:extLst>
          </p:cNvPr>
          <p:cNvCxnSpPr>
            <a:cxnSpLocks/>
            <a:endCxn id="85" idx="3"/>
          </p:cNvCxnSpPr>
          <p:nvPr/>
        </p:nvCxnSpPr>
        <p:spPr>
          <a:xfrm>
            <a:off x="5888663" y="2313611"/>
            <a:ext cx="14612" cy="17162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riangle 84">
            <a:extLst>
              <a:ext uri="{FF2B5EF4-FFF2-40B4-BE49-F238E27FC236}">
                <a16:creationId xmlns:a16="http://schemas.microsoft.com/office/drawing/2014/main" id="{8FBE16C8-D710-1E4A-B91A-3CF129DEAD82}"/>
              </a:ext>
            </a:extLst>
          </p:cNvPr>
          <p:cNvSpPr/>
          <p:nvPr/>
        </p:nvSpPr>
        <p:spPr>
          <a:xfrm rot="10800000">
            <a:off x="5770498" y="4029835"/>
            <a:ext cx="265555" cy="228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2908B2-37AD-8348-A693-C427A57CB5F3}"/>
              </a:ext>
            </a:extLst>
          </p:cNvPr>
          <p:cNvCxnSpPr>
            <a:cxnSpLocks/>
            <a:endCxn id="87" idx="3"/>
          </p:cNvCxnSpPr>
          <p:nvPr/>
        </p:nvCxnSpPr>
        <p:spPr>
          <a:xfrm>
            <a:off x="3591137" y="2313611"/>
            <a:ext cx="14612" cy="171622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riangle 86">
            <a:extLst>
              <a:ext uri="{FF2B5EF4-FFF2-40B4-BE49-F238E27FC236}">
                <a16:creationId xmlns:a16="http://schemas.microsoft.com/office/drawing/2014/main" id="{08AAA09F-547F-7348-B86D-08310BDB4AB5}"/>
              </a:ext>
            </a:extLst>
          </p:cNvPr>
          <p:cNvSpPr/>
          <p:nvPr/>
        </p:nvSpPr>
        <p:spPr>
          <a:xfrm rot="10800000">
            <a:off x="3472972" y="4029835"/>
            <a:ext cx="265555" cy="22892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A5CC912-BE38-D946-9209-F23732C86455}"/>
              </a:ext>
            </a:extLst>
          </p:cNvPr>
          <p:cNvCxnSpPr>
            <a:cxnSpLocks/>
            <a:endCxn id="91" idx="3"/>
          </p:cNvCxnSpPr>
          <p:nvPr/>
        </p:nvCxnSpPr>
        <p:spPr>
          <a:xfrm>
            <a:off x="1136695" y="2313611"/>
            <a:ext cx="14612" cy="17162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riangle 90">
            <a:extLst>
              <a:ext uri="{FF2B5EF4-FFF2-40B4-BE49-F238E27FC236}">
                <a16:creationId xmlns:a16="http://schemas.microsoft.com/office/drawing/2014/main" id="{E997C7AC-7BBA-9D4D-BE2B-2BC286C9ECC2}"/>
              </a:ext>
            </a:extLst>
          </p:cNvPr>
          <p:cNvSpPr/>
          <p:nvPr/>
        </p:nvSpPr>
        <p:spPr>
          <a:xfrm rot="10800000">
            <a:off x="1018530" y="4029835"/>
            <a:ext cx="265555" cy="2289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34032" y="4956735"/>
            <a:ext cx="9536198" cy="52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What </a:t>
            </a:r>
            <a:r>
              <a:rPr lang="en-US" sz="1600" b="1" dirty="0" smtClean="0">
                <a:solidFill>
                  <a:schemeClr val="bg1"/>
                </a:solidFill>
              </a:rPr>
              <a:t>was </a:t>
            </a:r>
            <a:r>
              <a:rPr lang="en-US" sz="1600" b="1" dirty="0">
                <a:solidFill>
                  <a:schemeClr val="bg1"/>
                </a:solidFill>
              </a:rPr>
              <a:t>the biggest challenge with your company’s </a:t>
            </a:r>
            <a:r>
              <a:rPr lang="en-US" sz="1600" b="1" dirty="0" smtClean="0">
                <a:solidFill>
                  <a:schemeClr val="bg1"/>
                </a:solidFill>
              </a:rPr>
              <a:t>traditional campus recruitment process</a:t>
            </a:r>
            <a:r>
              <a:rPr lang="en-US" sz="1600" b="1" dirty="0">
                <a:solidFill>
                  <a:schemeClr val="bg1"/>
                </a:solidFill>
              </a:rPr>
              <a:t>?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365537" y="5335040"/>
            <a:ext cx="2160784" cy="1123345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32%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6088242" y="5401933"/>
            <a:ext cx="1845299" cy="989557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Lack of predictive analytics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2163437" y="5401933"/>
            <a:ext cx="2472731" cy="989557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Resource intensive (Time, Money, People) 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9367096" y="5378565"/>
            <a:ext cx="2422482" cy="989557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Others (Diversity, Bias, Candidate experience) 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4324221" y="5335040"/>
            <a:ext cx="2160784" cy="1123345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41%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C228EB3-5EA3-5445-9734-9B291EA8BFE2}"/>
              </a:ext>
            </a:extLst>
          </p:cNvPr>
          <p:cNvSpPr txBox="1">
            <a:spLocks/>
          </p:cNvSpPr>
          <p:nvPr/>
        </p:nvSpPr>
        <p:spPr>
          <a:xfrm>
            <a:off x="7692165" y="5271145"/>
            <a:ext cx="2160784" cy="1123345"/>
          </a:xfrm>
          <a:prstGeom prst="rect">
            <a:avLst/>
          </a:prstGeom>
          <a:noFill/>
        </p:spPr>
        <p:txBody>
          <a:bodyPr l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51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613" indent="-1730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stem Font Regular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27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71830" y="6570943"/>
            <a:ext cx="5089630" cy="1869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Source: Talent Assessment Practices Survey, Mercer | Mettl 2020</a:t>
            </a:r>
          </a:p>
        </p:txBody>
      </p:sp>
    </p:spTree>
    <p:extLst>
      <p:ext uri="{BB962C8B-B14F-4D97-AF65-F5344CB8AC3E}">
        <p14:creationId xmlns:p14="http://schemas.microsoft.com/office/powerpoint/2010/main" val="10371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9" grpId="0"/>
      <p:bldP spid="51" grpId="0"/>
      <p:bldP spid="52" grpId="0"/>
      <p:bldP spid="53" grpId="0"/>
      <p:bldP spid="54" grpId="0"/>
      <p:bldP spid="55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36" descr="backwall">
            <a:extLst>
              <a:ext uri="{FF2B5EF4-FFF2-40B4-BE49-F238E27FC236}">
                <a16:creationId xmlns:a16="http://schemas.microsoft.com/office/drawing/2014/main" id="{31597B2A-0C0C-5948-B86B-A24251683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4921" y="21011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/>
          <a:lstStyle/>
          <a:p>
            <a:endParaRPr lang="en-US"/>
          </a:p>
        </p:txBody>
      </p:sp>
      <p:sp>
        <p:nvSpPr>
          <p:cNvPr id="22" name="Google Shape;364;p7">
            <a:extLst>
              <a:ext uri="{FF2B5EF4-FFF2-40B4-BE49-F238E27FC236}">
                <a16:creationId xmlns:a16="http://schemas.microsoft.com/office/drawing/2014/main" id="{DDB5BC82-0014-9A4A-9ADA-35DAE1E48A5B}"/>
              </a:ext>
            </a:extLst>
          </p:cNvPr>
          <p:cNvSpPr/>
          <p:nvPr/>
        </p:nvSpPr>
        <p:spPr>
          <a:xfrm>
            <a:off x="958306" y="2199553"/>
            <a:ext cx="449449" cy="450898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27" name="Google Shape;365;p7">
            <a:extLst>
              <a:ext uri="{FF2B5EF4-FFF2-40B4-BE49-F238E27FC236}">
                <a16:creationId xmlns:a16="http://schemas.microsoft.com/office/drawing/2014/main" id="{9AECC4E9-0464-FC40-848B-86CF43AA305B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259383" y="2710077"/>
            <a:ext cx="90877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8" name="Google Shape;366;p7">
            <a:extLst>
              <a:ext uri="{FF2B5EF4-FFF2-40B4-BE49-F238E27FC236}">
                <a16:creationId xmlns:a16="http://schemas.microsoft.com/office/drawing/2014/main" id="{905A9C89-2595-AF45-8955-97C19DBC8C1F}"/>
              </a:ext>
            </a:extLst>
          </p:cNvPr>
          <p:cNvSpPr/>
          <p:nvPr/>
        </p:nvSpPr>
        <p:spPr>
          <a:xfrm>
            <a:off x="1106677" y="2634594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67;p7">
            <a:extLst>
              <a:ext uri="{FF2B5EF4-FFF2-40B4-BE49-F238E27FC236}">
                <a16:creationId xmlns:a16="http://schemas.microsoft.com/office/drawing/2014/main" id="{576C13EB-69A9-3F44-88D6-38B089A9D5B0}"/>
              </a:ext>
            </a:extLst>
          </p:cNvPr>
          <p:cNvSpPr/>
          <p:nvPr/>
        </p:nvSpPr>
        <p:spPr>
          <a:xfrm>
            <a:off x="1537924" y="2208396"/>
            <a:ext cx="15021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68;p7">
            <a:extLst>
              <a:ext uri="{FF2B5EF4-FFF2-40B4-BE49-F238E27FC236}">
                <a16:creationId xmlns:a16="http://schemas.microsoft.com/office/drawing/2014/main" id="{22AAA363-EF7F-3C42-ABE4-73C51E8FC039}"/>
              </a:ext>
            </a:extLst>
          </p:cNvPr>
          <p:cNvSpPr/>
          <p:nvPr/>
        </p:nvSpPr>
        <p:spPr>
          <a:xfrm>
            <a:off x="3417884" y="2199553"/>
            <a:ext cx="449449" cy="4508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" name="Google Shape;369;p7">
            <a:extLst>
              <a:ext uri="{FF2B5EF4-FFF2-40B4-BE49-F238E27FC236}">
                <a16:creationId xmlns:a16="http://schemas.microsoft.com/office/drawing/2014/main" id="{EBF7DB0C-580B-AD43-9F8B-8AA340C5C89F}"/>
              </a:ext>
            </a:extLst>
          </p:cNvPr>
          <p:cNvSpPr/>
          <p:nvPr/>
        </p:nvSpPr>
        <p:spPr>
          <a:xfrm>
            <a:off x="3566255" y="2634594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70;p7">
            <a:extLst>
              <a:ext uri="{FF2B5EF4-FFF2-40B4-BE49-F238E27FC236}">
                <a16:creationId xmlns:a16="http://schemas.microsoft.com/office/drawing/2014/main" id="{A77CF624-7EA6-E04B-8CEB-83C84414F7C5}"/>
              </a:ext>
            </a:extLst>
          </p:cNvPr>
          <p:cNvSpPr/>
          <p:nvPr/>
        </p:nvSpPr>
        <p:spPr>
          <a:xfrm>
            <a:off x="4015027" y="2210760"/>
            <a:ext cx="2464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71;p7">
            <a:extLst>
              <a:ext uri="{FF2B5EF4-FFF2-40B4-BE49-F238E27FC236}">
                <a16:creationId xmlns:a16="http://schemas.microsoft.com/office/drawing/2014/main" id="{AAF6AA2C-A99B-1E48-A6CA-4444C0A54EA9}"/>
              </a:ext>
            </a:extLst>
          </p:cNvPr>
          <p:cNvSpPr/>
          <p:nvPr/>
        </p:nvSpPr>
        <p:spPr>
          <a:xfrm>
            <a:off x="5707574" y="2199553"/>
            <a:ext cx="449449" cy="450898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" name="Google Shape;372;p7">
            <a:extLst>
              <a:ext uri="{FF2B5EF4-FFF2-40B4-BE49-F238E27FC236}">
                <a16:creationId xmlns:a16="http://schemas.microsoft.com/office/drawing/2014/main" id="{D5EBD977-7C35-9948-9942-4EA25DEDD2D6}"/>
              </a:ext>
            </a:extLst>
          </p:cNvPr>
          <p:cNvSpPr/>
          <p:nvPr/>
        </p:nvSpPr>
        <p:spPr>
          <a:xfrm>
            <a:off x="5855946" y="2634594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73;p7">
            <a:extLst>
              <a:ext uri="{FF2B5EF4-FFF2-40B4-BE49-F238E27FC236}">
                <a16:creationId xmlns:a16="http://schemas.microsoft.com/office/drawing/2014/main" id="{F02311D3-B234-DC41-A0A6-47C114EF5A7F}"/>
              </a:ext>
            </a:extLst>
          </p:cNvPr>
          <p:cNvSpPr/>
          <p:nvPr/>
        </p:nvSpPr>
        <p:spPr>
          <a:xfrm>
            <a:off x="6329569" y="2182472"/>
            <a:ext cx="1701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endParaRPr/>
          </a:p>
        </p:txBody>
      </p:sp>
      <p:sp>
        <p:nvSpPr>
          <p:cNvPr id="37" name="Google Shape;374;p7">
            <a:extLst>
              <a:ext uri="{FF2B5EF4-FFF2-40B4-BE49-F238E27FC236}">
                <a16:creationId xmlns:a16="http://schemas.microsoft.com/office/drawing/2014/main" id="{43400CCC-78CA-0244-840C-B42DFE895B14}"/>
              </a:ext>
            </a:extLst>
          </p:cNvPr>
          <p:cNvSpPr/>
          <p:nvPr/>
        </p:nvSpPr>
        <p:spPr>
          <a:xfrm>
            <a:off x="7924133" y="2199553"/>
            <a:ext cx="449449" cy="4508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E6E8E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38" name="Google Shape;375;p7">
            <a:extLst>
              <a:ext uri="{FF2B5EF4-FFF2-40B4-BE49-F238E27FC236}">
                <a16:creationId xmlns:a16="http://schemas.microsoft.com/office/drawing/2014/main" id="{774CB3BE-B804-4B4D-AC8C-7DD1BAE16C2F}"/>
              </a:ext>
            </a:extLst>
          </p:cNvPr>
          <p:cNvSpPr/>
          <p:nvPr/>
        </p:nvSpPr>
        <p:spPr>
          <a:xfrm>
            <a:off x="8072504" y="2634594"/>
            <a:ext cx="152706" cy="15096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76;p7">
            <a:extLst>
              <a:ext uri="{FF2B5EF4-FFF2-40B4-BE49-F238E27FC236}">
                <a16:creationId xmlns:a16="http://schemas.microsoft.com/office/drawing/2014/main" id="{4664A3AD-7EB8-0841-8265-A14F0B303334}"/>
              </a:ext>
            </a:extLst>
          </p:cNvPr>
          <p:cNvSpPr/>
          <p:nvPr/>
        </p:nvSpPr>
        <p:spPr>
          <a:xfrm>
            <a:off x="8519454" y="2210760"/>
            <a:ext cx="15484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Title 9">
            <a:extLst>
              <a:ext uri="{FF2B5EF4-FFF2-40B4-BE49-F238E27FC236}">
                <a16:creationId xmlns:a16="http://schemas.microsoft.com/office/drawing/2014/main" id="{E4348BEB-3CB6-5F4B-8DBA-45937875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14" y="687614"/>
            <a:ext cx="10676440" cy="40011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Campus Process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5E2A8C-541C-F34C-B55E-B293F3D6A579}"/>
              </a:ext>
            </a:extLst>
          </p:cNvPr>
          <p:cNvSpPr/>
          <p:nvPr/>
        </p:nvSpPr>
        <p:spPr>
          <a:xfrm>
            <a:off x="1378162" y="3017738"/>
            <a:ext cx="2180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Campus shortlisting and selection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67AF2E-808A-9D40-B866-801380C318D9}"/>
              </a:ext>
            </a:extLst>
          </p:cNvPr>
          <p:cNvSpPr/>
          <p:nvPr/>
        </p:nvSpPr>
        <p:spPr>
          <a:xfrm>
            <a:off x="1378162" y="4077232"/>
            <a:ext cx="197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C4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Mercer | </a:t>
            </a:r>
            <a:r>
              <a:rPr lang="en-US" sz="1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Mettl’s</a:t>
            </a: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campus intelligence and management solution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55C6CD-78E0-6C45-AA30-AB4AFFFBF48E}"/>
              </a:ext>
            </a:extLst>
          </p:cNvPr>
          <p:cNvSpPr/>
          <p:nvPr/>
        </p:nvSpPr>
        <p:spPr>
          <a:xfrm>
            <a:off x="3788193" y="3017738"/>
            <a:ext cx="1877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candidate screening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32C4CB-6A3B-DD46-9A9B-A25D8AABDA41}"/>
              </a:ext>
            </a:extLst>
          </p:cNvPr>
          <p:cNvSpPr/>
          <p:nvPr/>
        </p:nvSpPr>
        <p:spPr>
          <a:xfrm>
            <a:off x="3788193" y="4077232"/>
            <a:ext cx="201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Mercer | </a:t>
            </a:r>
            <a:r>
              <a:rPr lang="en-US" sz="1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Mettl’s</a:t>
            </a: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powerful proctoring technology and holistic assessments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499D5B-3ADF-994A-8EEC-EDDEE998E436}"/>
              </a:ext>
            </a:extLst>
          </p:cNvPr>
          <p:cNvSpPr/>
          <p:nvPr/>
        </p:nvSpPr>
        <p:spPr>
          <a:xfrm>
            <a:off x="6108216" y="3017738"/>
            <a:ext cx="1996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structured &amp; coding interviews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D9691D-56B3-6E4E-A5E8-0963BEB63657}"/>
              </a:ext>
            </a:extLst>
          </p:cNvPr>
          <p:cNvSpPr/>
          <p:nvPr/>
        </p:nvSpPr>
        <p:spPr>
          <a:xfrm>
            <a:off x="6099333" y="4077232"/>
            <a:ext cx="1722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DE0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Mercer | </a:t>
            </a:r>
            <a:r>
              <a:rPr lang="en-US" sz="1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Mettl’s</a:t>
            </a: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 video interview platform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E75AF2-1ABC-9749-93D0-9758B926E15F}"/>
              </a:ext>
            </a:extLst>
          </p:cNvPr>
          <p:cNvSpPr/>
          <p:nvPr/>
        </p:nvSpPr>
        <p:spPr>
          <a:xfrm>
            <a:off x="8324161" y="3017738"/>
            <a:ext cx="218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campus engagement and innovative hiring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951434-C4F0-094E-9CD1-02FD233629FF}"/>
              </a:ext>
            </a:extLst>
          </p:cNvPr>
          <p:cNvCxnSpPr>
            <a:cxnSpLocks/>
            <a:stCxn id="38" idx="4"/>
            <a:endCxn id="73" idx="3"/>
          </p:cNvCxnSpPr>
          <p:nvPr/>
        </p:nvCxnSpPr>
        <p:spPr>
          <a:xfrm>
            <a:off x="8148857" y="2785560"/>
            <a:ext cx="14612" cy="171622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riangle 72">
            <a:extLst>
              <a:ext uri="{FF2B5EF4-FFF2-40B4-BE49-F238E27FC236}">
                <a16:creationId xmlns:a16="http://schemas.microsoft.com/office/drawing/2014/main" id="{4AB58DE9-3DAC-F64C-AEEF-4E8214B3F049}"/>
              </a:ext>
            </a:extLst>
          </p:cNvPr>
          <p:cNvSpPr/>
          <p:nvPr/>
        </p:nvSpPr>
        <p:spPr>
          <a:xfrm rot="10800000">
            <a:off x="8030692" y="4501784"/>
            <a:ext cx="265555" cy="2289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3BAC8E7-789A-3F4B-A17A-21947062FBD7}"/>
              </a:ext>
            </a:extLst>
          </p:cNvPr>
          <p:cNvCxnSpPr>
            <a:cxnSpLocks/>
            <a:endCxn id="85" idx="3"/>
          </p:cNvCxnSpPr>
          <p:nvPr/>
        </p:nvCxnSpPr>
        <p:spPr>
          <a:xfrm>
            <a:off x="5935855" y="2785560"/>
            <a:ext cx="14612" cy="17162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riangle 84">
            <a:extLst>
              <a:ext uri="{FF2B5EF4-FFF2-40B4-BE49-F238E27FC236}">
                <a16:creationId xmlns:a16="http://schemas.microsoft.com/office/drawing/2014/main" id="{8FBE16C8-D710-1E4A-B91A-3CF129DEAD82}"/>
              </a:ext>
            </a:extLst>
          </p:cNvPr>
          <p:cNvSpPr/>
          <p:nvPr/>
        </p:nvSpPr>
        <p:spPr>
          <a:xfrm rot="10800000">
            <a:off x="5817690" y="4501784"/>
            <a:ext cx="265555" cy="228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32908B2-37AD-8348-A693-C427A57CB5F3}"/>
              </a:ext>
            </a:extLst>
          </p:cNvPr>
          <p:cNvCxnSpPr>
            <a:cxnSpLocks/>
            <a:endCxn id="87" idx="3"/>
          </p:cNvCxnSpPr>
          <p:nvPr/>
        </p:nvCxnSpPr>
        <p:spPr>
          <a:xfrm>
            <a:off x="3638329" y="2785560"/>
            <a:ext cx="14612" cy="171622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riangle 86">
            <a:extLst>
              <a:ext uri="{FF2B5EF4-FFF2-40B4-BE49-F238E27FC236}">
                <a16:creationId xmlns:a16="http://schemas.microsoft.com/office/drawing/2014/main" id="{08AAA09F-547F-7348-B86D-08310BDB4AB5}"/>
              </a:ext>
            </a:extLst>
          </p:cNvPr>
          <p:cNvSpPr/>
          <p:nvPr/>
        </p:nvSpPr>
        <p:spPr>
          <a:xfrm rot="10800000">
            <a:off x="3520164" y="4501784"/>
            <a:ext cx="265555" cy="22892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A5CC912-BE38-D946-9209-F23732C86455}"/>
              </a:ext>
            </a:extLst>
          </p:cNvPr>
          <p:cNvCxnSpPr>
            <a:cxnSpLocks/>
            <a:endCxn id="91" idx="3"/>
          </p:cNvCxnSpPr>
          <p:nvPr/>
        </p:nvCxnSpPr>
        <p:spPr>
          <a:xfrm>
            <a:off x="1183887" y="2785560"/>
            <a:ext cx="14612" cy="17162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riangle 90">
            <a:extLst>
              <a:ext uri="{FF2B5EF4-FFF2-40B4-BE49-F238E27FC236}">
                <a16:creationId xmlns:a16="http://schemas.microsoft.com/office/drawing/2014/main" id="{E997C7AC-7BBA-9D4D-BE2B-2BC286C9ECC2}"/>
              </a:ext>
            </a:extLst>
          </p:cNvPr>
          <p:cNvSpPr/>
          <p:nvPr/>
        </p:nvSpPr>
        <p:spPr>
          <a:xfrm rot="10800000">
            <a:off x="1065722" y="4501784"/>
            <a:ext cx="265555" cy="2289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3C024E-1CDF-1B46-8ED9-DDFA534194B2}"/>
              </a:ext>
            </a:extLst>
          </p:cNvPr>
          <p:cNvSpPr/>
          <p:nvPr/>
        </p:nvSpPr>
        <p:spPr>
          <a:xfrm>
            <a:off x="8324161" y="4076517"/>
            <a:ext cx="218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Mercer | </a:t>
            </a:r>
            <a:r>
              <a:rPr lang="en-US" sz="1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Mettl’s</a:t>
            </a: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 online Hackathons and </a:t>
            </a:r>
            <a:r>
              <a:rPr lang="en-US" sz="1200" dirty="0" err="1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Ideathons</a:t>
            </a:r>
            <a:r>
              <a:rPr lang="en-US" sz="1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  platform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E6C2D9-5425-F343-B4BA-2747D484B237}"/>
              </a:ext>
            </a:extLst>
          </p:cNvPr>
          <p:cNvSpPr/>
          <p:nvPr/>
        </p:nvSpPr>
        <p:spPr>
          <a:xfrm>
            <a:off x="1378162" y="3702022"/>
            <a:ext cx="2180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C41"/>
              </a:buClr>
            </a:pPr>
            <a:r>
              <a:rPr lang="en-US" sz="1200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using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415F39-3C54-C945-A5E8-3DEFC1AD4756}"/>
              </a:ext>
            </a:extLst>
          </p:cNvPr>
          <p:cNvSpPr/>
          <p:nvPr/>
        </p:nvSpPr>
        <p:spPr>
          <a:xfrm>
            <a:off x="3832605" y="3702022"/>
            <a:ext cx="2180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C41"/>
              </a:buClr>
            </a:pPr>
            <a:r>
              <a:rPr lang="en-US" sz="1200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using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58A0C6-DA2A-D14A-A6E4-652AB95A5EBB}"/>
              </a:ext>
            </a:extLst>
          </p:cNvPr>
          <p:cNvSpPr/>
          <p:nvPr/>
        </p:nvSpPr>
        <p:spPr>
          <a:xfrm>
            <a:off x="6126626" y="3702022"/>
            <a:ext cx="2180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C41"/>
              </a:buClr>
            </a:pPr>
            <a:r>
              <a:rPr lang="en-US" sz="1200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using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88B184-EBC0-E749-9DB5-2591576AEEF7}"/>
              </a:ext>
            </a:extLst>
          </p:cNvPr>
          <p:cNvSpPr/>
          <p:nvPr/>
        </p:nvSpPr>
        <p:spPr>
          <a:xfrm>
            <a:off x="8372520" y="3702022"/>
            <a:ext cx="2180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C41"/>
              </a:buClr>
            </a:pPr>
            <a:r>
              <a:rPr lang="en-US" sz="1200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using</a:t>
            </a:r>
          </a:p>
        </p:txBody>
      </p:sp>
    </p:spTree>
    <p:extLst>
      <p:ext uri="{BB962C8B-B14F-4D97-AF65-F5344CB8AC3E}">
        <p14:creationId xmlns:p14="http://schemas.microsoft.com/office/powerpoint/2010/main" val="12881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9">
            <a:extLst>
              <a:ext uri="{FF2B5EF4-FFF2-40B4-BE49-F238E27FC236}">
                <a16:creationId xmlns:a16="http://schemas.microsoft.com/office/drawing/2014/main" id="{C77FE6D0-1F0A-764A-B7D0-43F0EA16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" y="687613"/>
            <a:ext cx="9103360" cy="89277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Virtual Hiring Strategy </a:t>
            </a: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is the need of the hour for agile, modern organizations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46ADFD-7855-1745-A8D0-3DC6FB461B6B}"/>
              </a:ext>
            </a:extLst>
          </p:cNvPr>
          <p:cNvSpPr/>
          <p:nvPr/>
        </p:nvSpPr>
        <p:spPr>
          <a:xfrm>
            <a:off x="618308" y="4133751"/>
            <a:ext cx="363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Benefits of a virtual process: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FE54E4-4AEB-AF48-B2E0-73C095D53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556962"/>
              </p:ext>
            </p:extLst>
          </p:nvPr>
        </p:nvGraphicFramePr>
        <p:xfrm>
          <a:off x="4253948" y="1686610"/>
          <a:ext cx="3117811" cy="207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3FFB39-1756-0D4C-BE9F-0EDC5CC5A928}"/>
              </a:ext>
            </a:extLst>
          </p:cNvPr>
          <p:cNvCxnSpPr/>
          <p:nvPr/>
        </p:nvCxnSpPr>
        <p:spPr>
          <a:xfrm>
            <a:off x="4526987" y="2274437"/>
            <a:ext cx="113385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466C594-67A8-A941-96D1-559CFEF8C10E}"/>
              </a:ext>
            </a:extLst>
          </p:cNvPr>
          <p:cNvSpPr/>
          <p:nvPr/>
        </p:nvSpPr>
        <p:spPr>
          <a:xfrm>
            <a:off x="4443860" y="2191310"/>
            <a:ext cx="166255" cy="166255"/>
          </a:xfrm>
          <a:prstGeom prst="ellipse">
            <a:avLst/>
          </a:prstGeom>
          <a:solidFill>
            <a:srgbClr val="00A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321F98-2FCA-804D-A042-0777A2F1DDBF}"/>
              </a:ext>
            </a:extLst>
          </p:cNvPr>
          <p:cNvCxnSpPr/>
          <p:nvPr/>
        </p:nvCxnSpPr>
        <p:spPr>
          <a:xfrm>
            <a:off x="5887022" y="3188005"/>
            <a:ext cx="11338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482CF7E-B2DF-4C45-91D9-1283A91F192C}"/>
              </a:ext>
            </a:extLst>
          </p:cNvPr>
          <p:cNvSpPr/>
          <p:nvPr/>
        </p:nvSpPr>
        <p:spPr>
          <a:xfrm>
            <a:off x="7020878" y="3104878"/>
            <a:ext cx="166255" cy="166255"/>
          </a:xfrm>
          <a:prstGeom prst="ellips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9">
            <a:extLst>
              <a:ext uri="{FF2B5EF4-FFF2-40B4-BE49-F238E27FC236}">
                <a16:creationId xmlns:a16="http://schemas.microsoft.com/office/drawing/2014/main" id="{4E663D8B-3EA1-8B4B-ABF8-CE55D59749D6}"/>
              </a:ext>
            </a:extLst>
          </p:cNvPr>
          <p:cNvSpPr txBox="1">
            <a:spLocks/>
          </p:cNvSpPr>
          <p:nvPr/>
        </p:nvSpPr>
        <p:spPr>
          <a:xfrm>
            <a:off x="3600276" y="2191310"/>
            <a:ext cx="1130750" cy="8927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79%</a:t>
            </a:r>
            <a:endParaRPr lang="en-US" sz="1600" dirty="0">
              <a:solidFill>
                <a:schemeClr val="accent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>
              <a:lnSpc>
                <a:spcPct val="100000"/>
              </a:lnSpc>
            </a:pPr>
            <a:endParaRPr lang="en-US" sz="600" dirty="0">
              <a:solidFill>
                <a:schemeClr val="accent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Moved to virtual </a:t>
            </a:r>
            <a:r>
              <a:rPr lang="en-US" sz="1200" b="0" dirty="0" smtClean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Hiring in 2020-21</a:t>
            </a:r>
            <a:endParaRPr lang="en-US" sz="1200" b="0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29" name="Title 9">
            <a:extLst>
              <a:ext uri="{FF2B5EF4-FFF2-40B4-BE49-F238E27FC236}">
                <a16:creationId xmlns:a16="http://schemas.microsoft.com/office/drawing/2014/main" id="{78E195D4-B034-D64D-9FB2-B7BEDA73E112}"/>
              </a:ext>
            </a:extLst>
          </p:cNvPr>
          <p:cNvSpPr txBox="1">
            <a:spLocks/>
          </p:cNvSpPr>
          <p:nvPr/>
        </p:nvSpPr>
        <p:spPr>
          <a:xfrm>
            <a:off x="7360747" y="3084084"/>
            <a:ext cx="3936518" cy="5328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2</a:t>
            </a:r>
            <a:r>
              <a:rPr lang="en-US" sz="1600" dirty="0" smtClean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1%</a:t>
            </a:r>
            <a:endParaRPr lang="en-US" sz="1600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>
              <a:lnSpc>
                <a:spcPct val="100000"/>
              </a:lnSpc>
            </a:pPr>
            <a:endParaRPr lang="en-US" sz="600" dirty="0">
              <a:solidFill>
                <a:schemeClr val="accent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Postponed hiring plans, froze hiring efforts, focused on internal movement in the meantime</a:t>
            </a:r>
          </a:p>
          <a:p>
            <a:pPr>
              <a:lnSpc>
                <a:spcPct val="100000"/>
              </a:lnSpc>
            </a:pPr>
            <a:endParaRPr lang="en-US" sz="1200" b="0" dirty="0">
              <a:solidFill>
                <a:srgbClr val="002C77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CAEB56-5BA0-BC46-AED7-37C8E4454E6F}"/>
              </a:ext>
            </a:extLst>
          </p:cNvPr>
          <p:cNvSpPr/>
          <p:nvPr/>
        </p:nvSpPr>
        <p:spPr>
          <a:xfrm>
            <a:off x="5746899" y="4133751"/>
            <a:ext cx="441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DE0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Challenges of a virtual process:</a:t>
            </a:r>
            <a:endParaRPr lang="en-US" b="1" dirty="0">
              <a:solidFill>
                <a:srgbClr val="009DE0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CC3FD6-847F-4049-9DD0-40A60EE5DEFA}"/>
              </a:ext>
            </a:extLst>
          </p:cNvPr>
          <p:cNvSpPr/>
          <p:nvPr/>
        </p:nvSpPr>
        <p:spPr>
          <a:xfrm>
            <a:off x="538797" y="4525702"/>
            <a:ext cx="3635641" cy="18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Lesser resources – Cost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Identify </a:t>
            </a:r>
            <a:r>
              <a:rPr lang="en-US" sz="1200" dirty="0">
                <a:solidFill>
                  <a:schemeClr val="tx1"/>
                </a:solidFill>
              </a:rPr>
              <a:t>best talent through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Immune to disruptions such as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Removes hiring </a:t>
            </a:r>
            <a:r>
              <a:rPr lang="en-US" sz="1200" dirty="0">
                <a:solidFill>
                  <a:schemeClr val="tx1"/>
                </a:solidFill>
              </a:rPr>
              <a:t>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19E486-C32C-954E-A8FF-72D672F1C233}"/>
              </a:ext>
            </a:extLst>
          </p:cNvPr>
          <p:cNvSpPr/>
          <p:nvPr/>
        </p:nvSpPr>
        <p:spPr>
          <a:xfrm>
            <a:off x="5660843" y="4525702"/>
            <a:ext cx="3635641" cy="89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Entire </a:t>
            </a:r>
            <a:r>
              <a:rPr lang="en-US" sz="1200" dirty="0">
                <a:solidFill>
                  <a:schemeClr val="tx1"/>
                </a:solidFill>
              </a:rPr>
              <a:t>change </a:t>
            </a:r>
            <a:r>
              <a:rPr lang="en-US" sz="1200" dirty="0" smtClean="0">
                <a:solidFill>
                  <a:schemeClr val="tx1"/>
                </a:solidFill>
              </a:rPr>
              <a:t>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Questioned the efficiency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F21E08C-0E37-DD42-B676-FE7E24D00DFA}"/>
              </a:ext>
            </a:extLst>
          </p:cNvPr>
          <p:cNvSpPr/>
          <p:nvPr/>
        </p:nvSpPr>
        <p:spPr>
          <a:xfrm>
            <a:off x="9865543" y="4689833"/>
            <a:ext cx="3240154" cy="3240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11E452-DC17-6740-8981-8839EE75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5720" y="5206916"/>
            <a:ext cx="1337637" cy="13376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1830" y="6570943"/>
            <a:ext cx="5089630" cy="18697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900" dirty="0"/>
              <a:t>Source: Talent Assessment Practices Survey, Mercer | Mettl </a:t>
            </a:r>
            <a:r>
              <a:rPr lang="en-GB" sz="900" dirty="0" smtClean="0"/>
              <a:t>2020-21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215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5229" y="1587618"/>
            <a:ext cx="1118332" cy="49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Reach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BD4BF0AD-B206-644B-A6DB-D4909CA4D3D6}"/>
              </a:ext>
            </a:extLst>
          </p:cNvPr>
          <p:cNvSpPr txBox="1">
            <a:spLocks/>
          </p:cNvSpPr>
          <p:nvPr/>
        </p:nvSpPr>
        <p:spPr>
          <a:xfrm>
            <a:off x="770707" y="840013"/>
            <a:ext cx="10187805" cy="8927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>
                <a:solidFill>
                  <a:srgbClr val="002C77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What differentiates us 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87DBCE-F98E-AE48-9AF7-F55C176F7044}"/>
              </a:ext>
            </a:extLst>
          </p:cNvPr>
          <p:cNvSpPr/>
          <p:nvPr/>
        </p:nvSpPr>
        <p:spPr>
          <a:xfrm>
            <a:off x="3261118" y="2488860"/>
            <a:ext cx="1118332" cy="49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Scale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798E89-EF16-AF42-A74C-020D49B903AA}"/>
              </a:ext>
            </a:extLst>
          </p:cNvPr>
          <p:cNvSpPr/>
          <p:nvPr/>
        </p:nvSpPr>
        <p:spPr>
          <a:xfrm>
            <a:off x="5587757" y="1587618"/>
            <a:ext cx="2510894" cy="49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User experience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D13B7DF-415B-5648-95C5-A92EA37A739B}"/>
              </a:ext>
            </a:extLst>
          </p:cNvPr>
          <p:cNvSpPr/>
          <p:nvPr/>
        </p:nvSpPr>
        <p:spPr>
          <a:xfrm>
            <a:off x="8930837" y="2488860"/>
            <a:ext cx="2230851" cy="49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Customizability</a:t>
            </a:r>
            <a:endParaRPr lang="en-US" sz="2000" b="1" dirty="0">
              <a:solidFill>
                <a:schemeClr val="tx2"/>
              </a:solidFill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18842C-39A7-C149-BB6A-5D07E9F4FA8D}"/>
              </a:ext>
            </a:extLst>
          </p:cNvPr>
          <p:cNvSpPr txBox="1"/>
          <p:nvPr/>
        </p:nvSpPr>
        <p:spPr>
          <a:xfrm>
            <a:off x="5698597" y="2321004"/>
            <a:ext cx="240005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Modern and dynamic platform that is built for the future. </a:t>
            </a:r>
            <a:endParaRPr lang="en-US" sz="12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 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seamless to use for the candidates and offers new age assessment tools like coding simulators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68C57F-F04B-6443-9450-82333ADC850A}"/>
              </a:ext>
            </a:extLst>
          </p:cNvPr>
          <p:cNvSpPr txBox="1"/>
          <p:nvPr/>
        </p:nvSpPr>
        <p:spPr>
          <a:xfrm>
            <a:off x="9043063" y="3222246"/>
            <a:ext cx="2400054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platform is easy to customize, according to the requirements of </a:t>
            </a:r>
            <a:r>
              <a:rPr lang="en-US" sz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industries, roles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etc. </a:t>
            </a:r>
            <a:b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It is built in India but for the world with support for 26+ languages across 80+ </a:t>
            </a:r>
            <a:r>
              <a:rPr lang="en-US" sz="1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countries</a:t>
            </a:r>
            <a:endParaRPr lang="en-US" sz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2FDDBD-7C52-5E49-A085-A263EA946887}"/>
              </a:ext>
            </a:extLst>
          </p:cNvPr>
          <p:cNvSpPr txBox="1"/>
          <p:nvPr/>
        </p:nvSpPr>
        <p:spPr>
          <a:xfrm>
            <a:off x="3338706" y="3222246"/>
            <a:ext cx="24000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2.5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crore+ annual</a:t>
            </a:r>
            <a:b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assessments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FDC53F-C5A2-724F-A1D7-682FBDCD1AA1}"/>
              </a:ext>
            </a:extLst>
          </p:cNvPr>
          <p:cNvSpPr txBox="1"/>
          <p:nvPr/>
        </p:nvSpPr>
        <p:spPr>
          <a:xfrm>
            <a:off x="3338706" y="3770886"/>
            <a:ext cx="240005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Achieved</a:t>
            </a:r>
            <a:b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b="1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200,000 </a:t>
            </a: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assessments</a:t>
            </a:r>
            <a:b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 a day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256B79-CE9F-7345-AC2E-8951022ACCA0}"/>
              </a:ext>
            </a:extLst>
          </p:cNvPr>
          <p:cNvSpPr txBox="1"/>
          <p:nvPr/>
        </p:nvSpPr>
        <p:spPr>
          <a:xfrm>
            <a:off x="785586" y="2321004"/>
            <a:ext cx="24000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 Lakh</a:t>
            </a:r>
            <a:r>
              <a:rPr lang="en-US" sz="1200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</a:t>
            </a: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Student</a:t>
            </a:r>
            <a:b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relationships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348038-4DAF-CA4B-9256-5302E908B0BA}"/>
              </a:ext>
            </a:extLst>
          </p:cNvPr>
          <p:cNvSpPr txBox="1"/>
          <p:nvPr/>
        </p:nvSpPr>
        <p:spPr>
          <a:xfrm>
            <a:off x="785586" y="2869644"/>
            <a:ext cx="24000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2000+</a:t>
            </a:r>
            <a:br>
              <a:rPr lang="en-US" sz="1200" b="1" dirty="0">
                <a:solidFill>
                  <a:srgbClr val="009DE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200" dirty="0">
                <a:solidFill>
                  <a:srgbClr val="002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Campus partnership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0828C2-7746-5145-9120-933D653C3436}"/>
              </a:ext>
            </a:extLst>
          </p:cNvPr>
          <p:cNvCxnSpPr/>
          <p:nvPr/>
        </p:nvCxnSpPr>
        <p:spPr>
          <a:xfrm>
            <a:off x="524933" y="1862667"/>
            <a:ext cx="0" cy="3657600"/>
          </a:xfrm>
          <a:prstGeom prst="line">
            <a:avLst/>
          </a:prstGeom>
          <a:ln w="3810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D053BB5-04CE-8444-83D4-D6C20625B942}"/>
              </a:ext>
            </a:extLst>
          </p:cNvPr>
          <p:cNvSpPr/>
          <p:nvPr/>
        </p:nvSpPr>
        <p:spPr>
          <a:xfrm>
            <a:off x="475613" y="1814150"/>
            <a:ext cx="97035" cy="970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97E224D-1EC3-E54C-8C65-0C93173F5D21}"/>
              </a:ext>
            </a:extLst>
          </p:cNvPr>
          <p:cNvCxnSpPr>
            <a:cxnSpLocks/>
          </p:cNvCxnSpPr>
          <p:nvPr/>
        </p:nvCxnSpPr>
        <p:spPr>
          <a:xfrm>
            <a:off x="3091487" y="2754677"/>
            <a:ext cx="0" cy="2765590"/>
          </a:xfrm>
          <a:prstGeom prst="line">
            <a:avLst/>
          </a:prstGeom>
          <a:ln w="3810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AAE4CFFD-A26F-504C-92AB-71F8FFD67086}"/>
              </a:ext>
            </a:extLst>
          </p:cNvPr>
          <p:cNvSpPr/>
          <p:nvPr/>
        </p:nvSpPr>
        <p:spPr>
          <a:xfrm>
            <a:off x="3042167" y="2706160"/>
            <a:ext cx="97035" cy="970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E837F6-0233-A742-BE6E-254211E1E5AD}"/>
              </a:ext>
            </a:extLst>
          </p:cNvPr>
          <p:cNvCxnSpPr/>
          <p:nvPr/>
        </p:nvCxnSpPr>
        <p:spPr>
          <a:xfrm>
            <a:off x="5502178" y="1862667"/>
            <a:ext cx="0" cy="3657600"/>
          </a:xfrm>
          <a:prstGeom prst="line">
            <a:avLst/>
          </a:prstGeom>
          <a:ln w="3810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82571E4-8523-434F-86AD-4B4D489F9292}"/>
              </a:ext>
            </a:extLst>
          </p:cNvPr>
          <p:cNvSpPr/>
          <p:nvPr/>
        </p:nvSpPr>
        <p:spPr>
          <a:xfrm>
            <a:off x="5452858" y="1814150"/>
            <a:ext cx="97035" cy="970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976F0F-7CAE-424E-9A51-06B6F1993077}"/>
              </a:ext>
            </a:extLst>
          </p:cNvPr>
          <p:cNvCxnSpPr>
            <a:cxnSpLocks/>
          </p:cNvCxnSpPr>
          <p:nvPr/>
        </p:nvCxnSpPr>
        <p:spPr>
          <a:xfrm>
            <a:off x="8784094" y="2754677"/>
            <a:ext cx="0" cy="2765590"/>
          </a:xfrm>
          <a:prstGeom prst="line">
            <a:avLst/>
          </a:prstGeom>
          <a:ln w="38100">
            <a:solidFill>
              <a:srgbClr val="009D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56E2F525-0A02-AD47-9C62-96A075CEA04A}"/>
              </a:ext>
            </a:extLst>
          </p:cNvPr>
          <p:cNvSpPr/>
          <p:nvPr/>
        </p:nvSpPr>
        <p:spPr>
          <a:xfrm>
            <a:off x="8734774" y="2706160"/>
            <a:ext cx="97035" cy="970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1750D5D-DD68-934A-9F1A-F7EA1A71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7386" y="1579287"/>
            <a:ext cx="496214" cy="49621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17C37F-4009-844B-9A7B-D963DFBAE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5480" y="2435498"/>
            <a:ext cx="509675" cy="509675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40D8D05-D5A6-1148-BB4B-5224C735C8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40399" y="1579287"/>
            <a:ext cx="496214" cy="49621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27DAD51-10F8-D14D-9752-7D7748BA7973}"/>
              </a:ext>
            </a:extLst>
          </p:cNvPr>
          <p:cNvSpPr/>
          <p:nvPr/>
        </p:nvSpPr>
        <p:spPr>
          <a:xfrm>
            <a:off x="8178993" y="1712269"/>
            <a:ext cx="211114" cy="283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8E5F4D9-C1A0-3D41-9044-6162E59434CF}"/>
              </a:ext>
            </a:extLst>
          </p:cNvPr>
          <p:cNvSpPr/>
          <p:nvPr/>
        </p:nvSpPr>
        <p:spPr>
          <a:xfrm>
            <a:off x="8180095" y="1770635"/>
            <a:ext cx="131086" cy="283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3822AB-1EF4-C544-99F7-B941B530A019}"/>
              </a:ext>
            </a:extLst>
          </p:cNvPr>
          <p:cNvSpPr/>
          <p:nvPr/>
        </p:nvSpPr>
        <p:spPr>
          <a:xfrm>
            <a:off x="8341468" y="176011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BA9F9D75-95D4-DA4D-ABF7-2D8970392C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219918" y="2435498"/>
            <a:ext cx="509675" cy="509675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CA4A66-1916-F048-BA7C-D6122EA59EFE}"/>
              </a:ext>
            </a:extLst>
          </p:cNvPr>
          <p:cNvCxnSpPr>
            <a:cxnSpLocks/>
          </p:cNvCxnSpPr>
          <p:nvPr/>
        </p:nvCxnSpPr>
        <p:spPr>
          <a:xfrm>
            <a:off x="524933" y="5480511"/>
            <a:ext cx="82591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35483F3F-567C-EF40-B27A-EF367D6280FA}"/>
              </a:ext>
            </a:extLst>
          </p:cNvPr>
          <p:cNvSpPr/>
          <p:nvPr/>
        </p:nvSpPr>
        <p:spPr>
          <a:xfrm>
            <a:off x="342937" y="5439342"/>
            <a:ext cx="375619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B3B5B-121C-D84A-84E7-07993B5A4F4B}"/>
              </a:ext>
            </a:extLst>
          </p:cNvPr>
          <p:cNvSpPr/>
          <p:nvPr/>
        </p:nvSpPr>
        <p:spPr>
          <a:xfrm>
            <a:off x="414131" y="5290254"/>
            <a:ext cx="233230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F5A7E1-C3EA-AF4A-8223-0BE05534CD0B}"/>
              </a:ext>
            </a:extLst>
          </p:cNvPr>
          <p:cNvSpPr/>
          <p:nvPr/>
        </p:nvSpPr>
        <p:spPr>
          <a:xfrm>
            <a:off x="2903678" y="5439342"/>
            <a:ext cx="375619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CDA57B1-CA23-0B4D-9D74-B737823B7469}"/>
              </a:ext>
            </a:extLst>
          </p:cNvPr>
          <p:cNvSpPr/>
          <p:nvPr/>
        </p:nvSpPr>
        <p:spPr>
          <a:xfrm>
            <a:off x="2974872" y="5290254"/>
            <a:ext cx="233230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37E2BF4-377B-0342-BB65-4E21E603CAB4}"/>
              </a:ext>
            </a:extLst>
          </p:cNvPr>
          <p:cNvSpPr/>
          <p:nvPr/>
        </p:nvSpPr>
        <p:spPr>
          <a:xfrm>
            <a:off x="5318887" y="5439342"/>
            <a:ext cx="375619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B9832E1-5419-6E44-88C6-12368D3D452B}"/>
              </a:ext>
            </a:extLst>
          </p:cNvPr>
          <p:cNvSpPr/>
          <p:nvPr/>
        </p:nvSpPr>
        <p:spPr>
          <a:xfrm>
            <a:off x="5390081" y="5290254"/>
            <a:ext cx="233230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4810728-32B3-7C4A-AD40-E5EAA3EFF388}"/>
              </a:ext>
            </a:extLst>
          </p:cNvPr>
          <p:cNvSpPr/>
          <p:nvPr/>
        </p:nvSpPr>
        <p:spPr>
          <a:xfrm>
            <a:off x="8578921" y="5439342"/>
            <a:ext cx="375619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F9DA7B2-2AD3-EB44-9293-A44F01A2FB8E}"/>
              </a:ext>
            </a:extLst>
          </p:cNvPr>
          <p:cNvSpPr/>
          <p:nvPr/>
        </p:nvSpPr>
        <p:spPr>
          <a:xfrm>
            <a:off x="8650115" y="5290254"/>
            <a:ext cx="233230" cy="88595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1AA97A4-2BBD-5744-87AA-8653D92D6A9C}"/>
              </a:ext>
            </a:extLst>
          </p:cNvPr>
          <p:cNvSpPr/>
          <p:nvPr/>
        </p:nvSpPr>
        <p:spPr>
          <a:xfrm>
            <a:off x="9946105" y="652765"/>
            <a:ext cx="2245895" cy="699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BD4BF0AD-B206-644B-A6DB-D4909CA4D3D6}"/>
              </a:ext>
            </a:extLst>
          </p:cNvPr>
          <p:cNvSpPr txBox="1">
            <a:spLocks/>
          </p:cNvSpPr>
          <p:nvPr/>
        </p:nvSpPr>
        <p:spPr>
          <a:xfrm>
            <a:off x="10335216" y="776594"/>
            <a:ext cx="1467672" cy="4520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86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2400" dirty="0">
                <a:solidFill>
                  <a:srgbClr val="00AC41"/>
                </a:solidFill>
                <a:latin typeface="MMC Display" panose="020B0603020203020204" pitchFamily="34" charset="0"/>
                <a:cs typeface="MMC Display" panose="020B0603020203020204" pitchFamily="34" charset="0"/>
              </a:rPr>
              <a:t>Connect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E4AEE1B-D310-7748-918C-FD0CEE0D0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" t="5696" r="5645" b="8019"/>
          <a:stretch/>
        </p:blipFill>
        <p:spPr>
          <a:xfrm>
            <a:off x="6304888" y="2664294"/>
            <a:ext cx="5708841" cy="15294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7397F1-D567-3C4A-91E7-E1D32735A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" t="5888" r="3828" b="5828"/>
          <a:stretch/>
        </p:blipFill>
        <p:spPr>
          <a:xfrm>
            <a:off x="770706" y="1146141"/>
            <a:ext cx="5325293" cy="15294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08A6D5E-0A56-9D4C-A45D-4C90FFB5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2" t="5558" r="4136" b="8157"/>
          <a:stretch/>
        </p:blipFill>
        <p:spPr>
          <a:xfrm>
            <a:off x="770707" y="4193705"/>
            <a:ext cx="5708841" cy="1639565"/>
          </a:xfrm>
          <a:prstGeom prst="rect">
            <a:avLst/>
          </a:prstGeom>
        </p:spPr>
      </p:pic>
      <p:sp>
        <p:nvSpPr>
          <p:cNvPr id="40" name="Google Shape;488;p12">
            <a:extLst>
              <a:ext uri="{FF2B5EF4-FFF2-40B4-BE49-F238E27FC236}">
                <a16:creationId xmlns:a16="http://schemas.microsoft.com/office/drawing/2014/main" id="{58FE955C-6E0F-464E-A92C-06B41B7D01DD}"/>
              </a:ext>
            </a:extLst>
          </p:cNvPr>
          <p:cNvSpPr txBox="1"/>
          <p:nvPr/>
        </p:nvSpPr>
        <p:spPr>
          <a:xfrm>
            <a:off x="836264" y="875340"/>
            <a:ext cx="1698390" cy="3369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Campus select</a:t>
            </a:r>
            <a:endParaRPr sz="1200" b="1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41" name="Google Shape;488;p12">
            <a:extLst>
              <a:ext uri="{FF2B5EF4-FFF2-40B4-BE49-F238E27FC236}">
                <a16:creationId xmlns:a16="http://schemas.microsoft.com/office/drawing/2014/main" id="{9AE42F35-2591-5A42-B80F-632D470942DE}"/>
              </a:ext>
            </a:extLst>
          </p:cNvPr>
          <p:cNvSpPr txBox="1"/>
          <p:nvPr/>
        </p:nvSpPr>
        <p:spPr>
          <a:xfrm>
            <a:off x="883001" y="3843130"/>
            <a:ext cx="2019231" cy="3369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Campus Connect</a:t>
            </a:r>
            <a:endParaRPr sz="1200" b="1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  <p:sp>
        <p:nvSpPr>
          <p:cNvPr id="42" name="Google Shape;488;p12">
            <a:extLst>
              <a:ext uri="{FF2B5EF4-FFF2-40B4-BE49-F238E27FC236}">
                <a16:creationId xmlns:a16="http://schemas.microsoft.com/office/drawing/2014/main" id="{1D7D4577-DC8A-6A4C-B9A8-9ECB688B0260}"/>
              </a:ext>
            </a:extLst>
          </p:cNvPr>
          <p:cNvSpPr txBox="1"/>
          <p:nvPr/>
        </p:nvSpPr>
        <p:spPr>
          <a:xfrm>
            <a:off x="6354748" y="2236825"/>
            <a:ext cx="2179652" cy="3369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MC Display" panose="020B0603020203020204" pitchFamily="34" charset="0"/>
                <a:ea typeface="Arial"/>
                <a:cs typeface="MMC Display" panose="020B0603020203020204" pitchFamily="34" charset="0"/>
                <a:sym typeface="Arial"/>
              </a:rPr>
              <a:t>Candidate Support</a:t>
            </a:r>
            <a:endParaRPr sz="1200" b="1" dirty="0">
              <a:latin typeface="MMC Display" panose="020B0603020203020204" pitchFamily="34" charset="0"/>
              <a:cs typeface="MMC Display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LIDESIZE" val="Size16x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6"/>
  <p:tag name="MMCOA_FONTSIZE_M" val="16"/>
  <p:tag name="MMCOA_FONTSIZE_S" val="16"/>
  <p:tag name="MMCOA_FONTSIZE_T" val="16"/>
  <p:tag name="MMCOA_HIDEONCOLOUR" val="N"/>
  <p:tag name="MMCOA_HIDEONWHITE" val="N"/>
  <p:tag name="MMCOA_HIDEONBALLROOM" val="N"/>
  <p:tag name="MMCOA_HIDEONCLASSIC" val="N"/>
  <p:tag name="MMCOA_HIDEONTEXT" val="N"/>
  <p:tag name="MMCOA_HIDEONECO" val="N"/>
  <p:tag name="MMCOA_POSITION_L" val="32.5;244.167;19.38748;246.5"/>
  <p:tag name="MMCOA_POSITION_M" val="32.5;244.167;19.38748;246.5"/>
  <p:tag name="MMCOA_POSITION_S" val="32.5;244.167;19.38748;246.5"/>
  <p:tag name="MMCOA_POSITION_T" val="32.5;244.167;19.38748;24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FONTSIZE_L" val="10"/>
  <p:tag name="MMCOA_FONTSIZE_M" val="10"/>
  <p:tag name="MMCOA_FONTSIZE_S" val="10"/>
  <p:tag name="MMCOA_FONTSIZE_T" val="10"/>
  <p:tag name="MMCOA_POSITION_L" val="689.25;507;12.11717;35"/>
  <p:tag name="MMCOA_POSITION_M" val="689.25;507;12.11717;35"/>
  <p:tag name="MMCOA_POSITION_S" val="689.25;507;12.11717;35"/>
  <p:tag name="MMCOA_POSITION_T" val="689.25;507;12.11717;35"/>
</p:tagLst>
</file>

<file path=ppt/theme/theme1.xml><?xml version="1.0" encoding="utf-8"?>
<a:theme xmlns:a="http://schemas.openxmlformats.org/drawingml/2006/main" name="Mercer 2019">
  <a:themeElements>
    <a:clrScheme name="Custom 2">
      <a:dk1>
        <a:srgbClr val="003865"/>
      </a:dk1>
      <a:lt1>
        <a:srgbClr val="FFFFFF"/>
      </a:lt1>
      <a:dk2>
        <a:srgbClr val="868D95"/>
      </a:dk2>
      <a:lt2>
        <a:srgbClr val="B9BFC7"/>
      </a:lt2>
      <a:accent1>
        <a:srgbClr val="009DE0"/>
      </a:accent1>
      <a:accent2>
        <a:srgbClr val="00AC41"/>
      </a:accent2>
      <a:accent3>
        <a:srgbClr val="8246AF"/>
      </a:accent3>
      <a:accent4>
        <a:srgbClr val="00968F"/>
      </a:accent4>
      <a:accent5>
        <a:srgbClr val="0077A0"/>
      </a:accent5>
      <a:accent6>
        <a:srgbClr val="EE3C8D"/>
      </a:accent6>
      <a:hlink>
        <a:srgbClr val="003865"/>
      </a:hlink>
      <a:folHlink>
        <a:srgbClr val="009DE0"/>
      </a:folHlink>
    </a:clrScheme>
    <a:fontScheme name="Mercer">
      <a:majorFont>
        <a:latin typeface="Grifo S"/>
        <a:ea typeface=""/>
        <a:cs typeface=""/>
      </a:majorFont>
      <a:minorFont>
        <a:latin typeface="Mu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rcer_2019_d6" id="{2AFFEEAF-0664-7E4E-B66D-03BED9842DEE}" vid="{4522B021-F809-114F-8F4B-FE1CD2846C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036D197A7E84B9EE8E669F57C1669" ma:contentTypeVersion="13" ma:contentTypeDescription="Create a new document." ma:contentTypeScope="" ma:versionID="0d90b5f4641d2412c0487dec086da066">
  <xsd:schema xmlns:xsd="http://www.w3.org/2001/XMLSchema" xmlns:xs="http://www.w3.org/2001/XMLSchema" xmlns:p="http://schemas.microsoft.com/office/2006/metadata/properties" xmlns:ns3="cab69f8b-25a8-4364-a7b5-bd750ab16117" xmlns:ns4="48ea23c7-fd61-4f25-bbea-41b1f831be6e" targetNamespace="http://schemas.microsoft.com/office/2006/metadata/properties" ma:root="true" ma:fieldsID="f0cfb5e5782e29145091e715c218fc49" ns3:_="" ns4:_="">
    <xsd:import namespace="cab69f8b-25a8-4364-a7b5-bd750ab16117"/>
    <xsd:import namespace="48ea23c7-fd61-4f25-bbea-41b1f831be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69f8b-25a8-4364-a7b5-bd750ab16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a23c7-fd61-4f25-bbea-41b1f831be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2DCD8-86BE-4D76-AD60-EA129A752A37}">
  <ds:schemaRefs>
    <ds:schemaRef ds:uri="48ea23c7-fd61-4f25-bbea-41b1f831be6e"/>
    <ds:schemaRef ds:uri="cab69f8b-25a8-4364-a7b5-bd750ab161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C49A58-B9FD-4705-824F-F4B84E050D80}">
  <ds:schemaRefs>
    <ds:schemaRef ds:uri="http://purl.org/dc/elements/1.1/"/>
    <ds:schemaRef ds:uri="http://schemas.microsoft.com/office/2006/metadata/properties"/>
    <ds:schemaRef ds:uri="cab69f8b-25a8-4364-a7b5-bd750ab16117"/>
    <ds:schemaRef ds:uri="http://schemas.microsoft.com/office/2006/documentManagement/types"/>
    <ds:schemaRef ds:uri="48ea23c7-fd61-4f25-bbea-41b1f831be6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5D37A64-5D76-4D28-A889-9B113877B0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Mercer 2019</Template>
  <TotalTime>3730</TotalTime>
  <Words>1238</Words>
  <Application>Microsoft Office PowerPoint</Application>
  <PresentationFormat>Widescreen</PresentationFormat>
  <Paragraphs>262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Arial</vt:lpstr>
      <vt:lpstr>Calibri</vt:lpstr>
      <vt:lpstr>Georgia</vt:lpstr>
      <vt:lpstr>Grifo S</vt:lpstr>
      <vt:lpstr>MMC Display</vt:lpstr>
      <vt:lpstr>Mute</vt:lpstr>
      <vt:lpstr>Mute Light</vt:lpstr>
      <vt:lpstr>Mute Regular</vt:lpstr>
      <vt:lpstr>Noto Sans</vt:lpstr>
      <vt:lpstr>System Font Regular</vt:lpstr>
      <vt:lpstr>Mercer 2019</vt:lpstr>
      <vt:lpstr>Hire the best talent  from campus</vt:lpstr>
      <vt:lpstr>PowerPoint Presentation</vt:lpstr>
      <vt:lpstr>The reality of today</vt:lpstr>
      <vt:lpstr>Talent Demand – Supply gap Most organizations heading to ‘crowded’ campuses</vt:lpstr>
      <vt:lpstr>Traditional Campus Recruitment Process</vt:lpstr>
      <vt:lpstr>Virtual Campus Process </vt:lpstr>
      <vt:lpstr>Virtual Hiring Strategy is the need of the hour for agile, modern organizations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toolkit overview</dc:title>
  <dc:creator>Lam, Kannie</dc:creator>
  <cp:lastModifiedBy>Kausar, Hena</cp:lastModifiedBy>
  <cp:revision>96</cp:revision>
  <dcterms:created xsi:type="dcterms:W3CDTF">2019-08-30T09:02:25Z</dcterms:created>
  <dcterms:modified xsi:type="dcterms:W3CDTF">2021-09-08T09:37:41Z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0x0101006B4036D197A7E84B9EE8E669F57C1669</vt:lpwstr>
  </property>
  <property fmtid="{D5CDD505-2E9C-101B-9397-08002B2CF9AE}" pid="3" name="MSIP_Label_38f1469a-2c2a-4aee-b92b-090d4c5468ff_Enabled">
    <vt:lpwstr>true</vt:lpwstr>
  </property>
  <property fmtid="{D5CDD505-2E9C-101B-9397-08002B2CF9AE}" pid="4" name="MSIP_Label_38f1469a-2c2a-4aee-b92b-090d4c5468ff_SetDate">
    <vt:lpwstr>2021-09-08T09:33:10Z</vt:lpwstr>
  </property>
  <property fmtid="{D5CDD505-2E9C-101B-9397-08002B2CF9AE}" pid="5" name="MSIP_Label_38f1469a-2c2a-4aee-b92b-090d4c5468ff_Method">
    <vt:lpwstr>Standard</vt:lpwstr>
  </property>
  <property fmtid="{D5CDD505-2E9C-101B-9397-08002B2CF9AE}" pid="6" name="MSIP_Label_38f1469a-2c2a-4aee-b92b-090d4c5468ff_Name">
    <vt:lpwstr>Confidential - Unmarked</vt:lpwstr>
  </property>
  <property fmtid="{D5CDD505-2E9C-101B-9397-08002B2CF9AE}" pid="7" name="MSIP_Label_38f1469a-2c2a-4aee-b92b-090d4c5468ff_SiteId">
    <vt:lpwstr>2a6e6092-73e4-4752-b1a5-477a17f5056d</vt:lpwstr>
  </property>
  <property fmtid="{D5CDD505-2E9C-101B-9397-08002B2CF9AE}" pid="8" name="MSIP_Label_38f1469a-2c2a-4aee-b92b-090d4c5468ff_ActionId">
    <vt:lpwstr>c85b3025-b40b-4657-bd29-340ac38be660</vt:lpwstr>
  </property>
  <property fmtid="{D5CDD505-2E9C-101B-9397-08002B2CF9AE}" pid="9" name="MSIP_Label_38f1469a-2c2a-4aee-b92b-090d4c5468ff_ContentBits">
    <vt:lpwstr>0</vt:lpwstr>
  </property>
</Properties>
</file>