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1015" r:id="rId5"/>
    <p:sldId id="1947" r:id="rId6"/>
    <p:sldId id="1150" r:id="rId7"/>
    <p:sldId id="1200" r:id="rId8"/>
    <p:sldId id="1937" r:id="rId9"/>
    <p:sldId id="1938" r:id="rId10"/>
    <p:sldId id="1946" r:id="rId11"/>
    <p:sldId id="1939" r:id="rId12"/>
    <p:sldId id="1940" r:id="rId13"/>
    <p:sldId id="1948" r:id="rId14"/>
    <p:sldId id="1942" r:id="rId15"/>
    <p:sldId id="1944" r:id="rId16"/>
    <p:sldId id="1943" r:id="rId17"/>
    <p:sldId id="8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68">
          <p15:clr>
            <a:srgbClr val="A4A3A4"/>
          </p15:clr>
        </p15:guide>
        <p15:guide id="4" orient="horz" pos="1063">
          <p15:clr>
            <a:srgbClr val="A4A3A4"/>
          </p15:clr>
        </p15:guide>
        <p15:guide id="5" orient="horz" pos="775">
          <p15:clr>
            <a:srgbClr val="A4A3A4"/>
          </p15:clr>
        </p15:guide>
        <p15:guide id="6" pos="590">
          <p15:clr>
            <a:srgbClr val="A4A3A4"/>
          </p15:clr>
        </p15:guide>
        <p15:guide id="7" pos="72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igdha.rai@mettl.onmicrosoft.com" initials="s" lastIdx="10" clrIdx="0">
    <p:extLst>
      <p:ext uri="{19B8F6BF-5375-455C-9EA6-DF929625EA0E}">
        <p15:presenceInfo xmlns:p15="http://schemas.microsoft.com/office/powerpoint/2012/main" userId="snigdha.rai@mettl.onmicrosoft.com" providerId="None"/>
      </p:ext>
    </p:extLst>
  </p:cmAuthor>
  <p:cmAuthor id="2" name="SHASHANK SHEKHAR" initials="SS" lastIdx="83" clrIdx="1">
    <p:extLst>
      <p:ext uri="{19B8F6BF-5375-455C-9EA6-DF929625EA0E}">
        <p15:presenceInfo xmlns:p15="http://schemas.microsoft.com/office/powerpoint/2012/main" userId="6034fe958fd0ca59" providerId="Windows Live"/>
      </p:ext>
    </p:extLst>
  </p:cmAuthor>
  <p:cmAuthor id="3" name="Singh, Bhawna" initials="SB" lastIdx="4" clrIdx="2">
    <p:extLst>
      <p:ext uri="{19B8F6BF-5375-455C-9EA6-DF929625EA0E}">
        <p15:presenceInfo xmlns:p15="http://schemas.microsoft.com/office/powerpoint/2012/main" userId="Singh, Bhawna" providerId="None"/>
      </p:ext>
    </p:extLst>
  </p:cmAuthor>
  <p:cmAuthor id="4" name="Verman, Aditya" initials="VA" lastIdx="1" clrIdx="3">
    <p:extLst>
      <p:ext uri="{19B8F6BF-5375-455C-9EA6-DF929625EA0E}">
        <p15:presenceInfo xmlns:p15="http://schemas.microsoft.com/office/powerpoint/2012/main" userId="Verman, Adit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2C77"/>
    <a:srgbClr val="00AC41"/>
    <a:srgbClr val="003865"/>
    <a:srgbClr val="025D5C"/>
    <a:srgbClr val="00968F"/>
    <a:srgbClr val="006A39"/>
    <a:srgbClr val="0077A0"/>
    <a:srgbClr val="00A6C4"/>
    <a:srgbClr val="AAD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93" d="100"/>
          <a:sy n="93" d="100"/>
        </p:scale>
        <p:origin x="848" y="808"/>
      </p:cViewPr>
      <p:guideLst>
        <p:guide orient="horz" pos="2160"/>
        <p:guide pos="3840"/>
        <p:guide orient="horz" pos="3868"/>
        <p:guide orient="horz" pos="1063"/>
        <p:guide orient="horz" pos="775"/>
        <p:guide pos="590"/>
        <p:guide pos="72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54AA-13E9-1440-B595-66C229B9CC9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60C17-E90D-A746-BB48-E43DE805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9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4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4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2 sho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514886D-9F97-744F-8609-24F8001D4D4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8964B9F-1D91-194C-96C2-B45E7758F3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2253" y="580535"/>
            <a:ext cx="1637482" cy="21945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D9E1CBA-1283-1E41-B104-0F72CF772E9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352" y="2551065"/>
            <a:ext cx="10058400" cy="191318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3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93392"/>
            <a:ext cx="10058400" cy="640080"/>
          </a:xfrm>
        </p:spPr>
        <p:txBody>
          <a:bodyPr/>
          <a:lstStyle>
            <a:lvl1pPr marL="0" indent="0" algn="l">
              <a:buNone/>
              <a:defRPr sz="390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EED3FF-19AA-1141-B352-59213D8372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234066B8-53E8-E243-85FA-CF20D5B43B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38207" y="580535"/>
            <a:ext cx="1637482" cy="21945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11" name="ClientName">
            <a:extLst>
              <a:ext uri="{FF2B5EF4-FFF2-40B4-BE49-F238E27FC236}">
                <a16:creationId xmlns:a16="http://schemas.microsoft.com/office/drawing/2014/main" id="{0632EDBB-736E-9E4B-AC83-B5462319976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87B54B7-B1D7-1B4B-B740-E0256E839D0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F5AD2B9-A5F5-C348-80D3-0E93211AF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+ half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884985-C696-5E4D-9E23-27814C89ACD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45720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7CFBB-869D-FB40-AB42-A575D1341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80B94-0F41-3143-9F9D-9CABC9FB69C9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2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2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DD8257EE-6A20-1C4E-A781-2EC675A99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/ half image">
    <p:bg>
      <p:bgPr>
        <a:solidFill>
          <a:srgbClr val="002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"/>
            <a:ext cx="4754880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2476857"/>
            <a:ext cx="3840480" cy="27432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A82EB67-FA0E-534E-A363-3CFEF696E7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91282-2545-E444-8C03-CAB143006E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AF9ED3-395D-224B-B677-F4D783A6A96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A96A337E-39D3-1141-AF10-5FF44161C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8FAC19-6BC4-AD4A-BE00-21A7DEC72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32128"/>
            <a:ext cx="6062472" cy="53258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0CDCE9D-C2CB-B045-B96D-D524F1B9BE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9528" y="1532128"/>
            <a:ext cx="6062472" cy="26334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868CD08-432D-3444-BBEF-23FF5FCE95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9528" y="4228961"/>
            <a:ext cx="6062472" cy="26334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3AEA55-29FF-4A48-864C-B08ED124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580644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7DAAEEA-668E-174B-8CF2-824A9CE40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photos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752E24-3A5D-4749-A8EC-198B081D85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3680"/>
            <a:ext cx="606247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4224528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744C217-D375-3249-AF53-DE2ECFBEA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9527" y="3467947"/>
            <a:ext cx="6062472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E2E4A95-3E72-E442-A9FE-7566AE813A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527" y="8467"/>
            <a:ext cx="6062472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9F1AF50D-0CB2-DA47-8343-00DC8C6BE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59" y="579120"/>
            <a:ext cx="3176331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560" y="2487017"/>
            <a:ext cx="2990088" cy="32004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C079393-64BE-CD41-AD11-8F6C8060DF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1529" y="3467947"/>
            <a:ext cx="7840470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F666F5D-E866-0E46-9E73-6563A45FE5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0473" y="16036"/>
            <a:ext cx="4351527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6C13B34-C4A6-DF42-A594-F64EFD08B5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1528" y="16036"/>
            <a:ext cx="3414267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557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3CC95CE-B462-FF48-BC13-61020C63FB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89024" y="0"/>
            <a:ext cx="440297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59" y="579120"/>
            <a:ext cx="6288501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559" y="1992224"/>
            <a:ext cx="5617317" cy="39005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33E1B-59E7-A545-A6B4-41C754F875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236F0B-B8A5-9D4C-B17C-D5BBEA47357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0C3C19E-BFFD-ED4E-9BA6-477CDF564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0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+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59" y="579120"/>
            <a:ext cx="3176331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1C1EDA-C624-224A-8E40-A1E929EEBA4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14400" y="1989566"/>
            <a:ext cx="2697480" cy="91440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29E00E3-84F4-CB42-A4F7-1EEB55537E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848600" y="-7620"/>
            <a:ext cx="4343400" cy="3413708"/>
          </a:xfrm>
          <a:solidFill>
            <a:schemeClr val="tx1"/>
          </a:solidFill>
        </p:spPr>
        <p:txBody>
          <a:bodyPr lIns="548640" tIns="182880" rIns="548640" bIns="182880" anchor="ctr"/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E3BF1CF-4BE6-DB46-BEAD-33BCCABBC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1528" y="0"/>
            <a:ext cx="3443732" cy="34060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81C4E7FE-F876-D44D-9CCD-821F787240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48600" y="3467947"/>
            <a:ext cx="4343401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854B376-173E-324E-B420-A2A30EBDC9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58637" y="3467947"/>
            <a:ext cx="3436623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AAD15420-DC76-614D-982D-7E9EA4EFA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1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4560" y="580644"/>
            <a:ext cx="10058400" cy="822960"/>
          </a:xfrm>
        </p:spPr>
        <p:txBody>
          <a:bodyPr/>
          <a:lstStyle/>
          <a:p>
            <a:r>
              <a:rPr lang="en-US"/>
              <a:t>Click to edit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4560" y="1535113"/>
            <a:ext cx="10353040" cy="465010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1800"/>
            </a:lvl1pPr>
            <a:lvl2pPr marL="631825" indent="-173038">
              <a:tabLst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D5CEC-1E61-F847-A7BD-F2EC5CF57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2519288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green">
    <p:bg>
      <p:bgPr>
        <a:gradFill>
          <a:gsLst>
            <a:gs pos="3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3827" y="1550302"/>
            <a:ext cx="10058400" cy="465010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631825" indent="-173038"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E20D4-B993-2147-A1AF-D43637174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C8357-3E54-1F4F-BBF5-1396B561A5E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FDEDA4-73D8-974A-8F97-F429FF0864F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C6E366-00E7-B448-AE0B-85F7E372C6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0906" y="1677765"/>
            <a:ext cx="3791094" cy="700941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50000" b="1" kern="1200" dirty="0" smtClean="0">
                <a:gradFill>
                  <a:gsLst>
                    <a:gs pos="0">
                      <a:srgbClr val="009DE0"/>
                    </a:gs>
                    <a:gs pos="100000">
                      <a:srgbClr val="00AC41"/>
                    </a:gs>
                  </a:gsLst>
                  <a:lin ang="189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544" y="1533144"/>
            <a:ext cx="4572000" cy="701582"/>
          </a:xfrm>
        </p:spPr>
        <p:txBody>
          <a:bodyPr anchor="t" anchorCtr="0"/>
          <a:lstStyle>
            <a:lvl1pPr>
              <a:defRPr sz="2000" b="1" i="0">
                <a:latin typeface="Mute Light" pitchFamily="2" charset="77"/>
              </a:defRPr>
            </a:lvl1pPr>
          </a:lstStyle>
          <a:p>
            <a:r>
              <a:rPr lang="en-US"/>
              <a:t>Edit section divider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CACD4-DC56-1C4F-A232-7CE8F4FAB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3647" cy="1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short - green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93392"/>
            <a:ext cx="10058400" cy="640080"/>
          </a:xfrm>
        </p:spPr>
        <p:txBody>
          <a:bodyPr/>
          <a:lstStyle>
            <a:lvl1pPr marL="0" indent="0" algn="l">
              <a:buNone/>
              <a:defRPr sz="390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lientName">
            <a:extLst>
              <a:ext uri="{FF2B5EF4-FFF2-40B4-BE49-F238E27FC236}">
                <a16:creationId xmlns:a16="http://schemas.microsoft.com/office/drawing/2014/main" id="{7D90B850-D089-AA40-8C8E-0EF978151E8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8F6CD80-73D4-6642-BC29-4C732784011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 and location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5BCF03-C05C-4349-A9B7-478943C3275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86544B7-7E9F-2241-917E-09814E52C91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196E465C-5403-C843-A07D-2304AB6AD6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36733" y="580535"/>
            <a:ext cx="1637482" cy="219456"/>
          </a:xfr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BF1CCDA0-BD43-9349-BE7E-2B1EAC16E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52687" y="580535"/>
            <a:ext cx="1637482" cy="219456"/>
          </a:xfr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8E70D-769E-C244-8F78-ED70CBA6F9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352" y="2551065"/>
            <a:ext cx="10058400" cy="191318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1F72756-0534-9243-9EBF-47334DE05C6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D779B126-6D58-EF49-B6EA-FB38860B3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8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 - green">
    <p:bg>
      <p:bgPr>
        <a:gradFill>
          <a:gsLst>
            <a:gs pos="30000">
              <a:srgbClr val="009DE0"/>
            </a:gs>
            <a:gs pos="100000">
              <a:srgbClr val="7030A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0906" y="1677765"/>
            <a:ext cx="3791094" cy="700941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50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3254" y="1547035"/>
            <a:ext cx="4572000" cy="701582"/>
          </a:xfrm>
        </p:spPr>
        <p:txBody>
          <a:bodyPr anchor="t" anchorCtr="0"/>
          <a:lstStyle>
            <a:lvl1pPr>
              <a:defRPr sz="2000" b="1" i="0">
                <a:solidFill>
                  <a:schemeClr val="bg1"/>
                </a:solidFill>
                <a:latin typeface="Mute Light" pitchFamily="2" charset="77"/>
              </a:defRPr>
            </a:lvl1pPr>
          </a:lstStyle>
          <a:p>
            <a:r>
              <a:rPr lang="en-US"/>
              <a:t>Edit section divider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29E33C8-182C-DD4E-9F2E-7260557D6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C469C-2E97-4043-9337-5BDF0C619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DBD5E-67FB-F444-9189-C1F160D7C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4" y="580644"/>
            <a:ext cx="6858000" cy="3810000"/>
          </a:xfrm>
        </p:spPr>
        <p:txBody>
          <a:bodyPr/>
          <a:lstStyle>
            <a:lvl1pPr>
              <a:lnSpc>
                <a:spcPts val="4000"/>
              </a:lnSpc>
              <a:defRPr sz="4000" b="1" i="0">
                <a:latin typeface="Grifo S" panose="02050503090505060204" pitchFamily="18" charset="77"/>
              </a:defRPr>
            </a:lvl1pPr>
            <a:lvl2pPr>
              <a:defRPr b="1" i="0">
                <a:latin typeface="Grifo S" panose="02050503090505060204" pitchFamily="18" charset="77"/>
              </a:defRPr>
            </a:lvl2pPr>
            <a:lvl3pPr>
              <a:defRPr b="1" i="0">
                <a:latin typeface="Grifo S" panose="02050503090505060204" pitchFamily="18" charset="77"/>
              </a:defRPr>
            </a:lvl3pPr>
            <a:lvl4pPr>
              <a:defRPr b="1" i="0">
                <a:latin typeface="Grifo S" panose="02050503090505060204" pitchFamily="18" charset="77"/>
              </a:defRPr>
            </a:lvl4pPr>
            <a:lvl5pPr>
              <a:defRPr b="1" i="0">
                <a:latin typeface="Grifo S" panose="02050503090505060204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18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opy - white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C469C-2E97-4043-9337-5BDF0C619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DBD5E-67FB-F444-9189-C1F160D7C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4" y="580644"/>
            <a:ext cx="6858000" cy="3810000"/>
          </a:xfrm>
        </p:spPr>
        <p:txBody>
          <a:bodyPr/>
          <a:lstStyle>
            <a:lvl1pPr>
              <a:lnSpc>
                <a:spcPts val="4000"/>
              </a:lnSpc>
              <a:defRPr sz="4000" b="1" i="0">
                <a:gradFill>
                  <a:gsLst>
                    <a:gs pos="30000">
                      <a:srgbClr val="009DE0"/>
                    </a:gs>
                    <a:gs pos="100000">
                      <a:srgbClr val="00AC41"/>
                    </a:gs>
                  </a:gsLst>
                  <a:lin ang="18900000" scaled="1"/>
                </a:gradFill>
                <a:latin typeface="Grifo S" panose="02050503090505060204" pitchFamily="18" charset="77"/>
              </a:defRPr>
            </a:lvl1pPr>
            <a:lvl2pPr>
              <a:defRPr b="1" i="0">
                <a:latin typeface="Grifo S" panose="02050503090505060204" pitchFamily="18" charset="77"/>
              </a:defRPr>
            </a:lvl2pPr>
            <a:lvl3pPr>
              <a:defRPr b="1" i="0">
                <a:latin typeface="Grifo S" panose="02050503090505060204" pitchFamily="18" charset="77"/>
              </a:defRPr>
            </a:lvl3pPr>
            <a:lvl4pPr>
              <a:defRPr b="1" i="0">
                <a:latin typeface="Grifo S" panose="02050503090505060204" pitchFamily="18" charset="77"/>
              </a:defRPr>
            </a:lvl4pPr>
            <a:lvl5pPr>
              <a:defRPr b="1" i="0">
                <a:latin typeface="Grifo S" panose="02050503090505060204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06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- daark blue">
    <p:bg>
      <p:bgPr>
        <a:solidFill>
          <a:srgbClr val="002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842C49A-5611-0D4A-A3B8-5D889713D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4" y="580644"/>
            <a:ext cx="6858000" cy="3810000"/>
          </a:xfrm>
        </p:spPr>
        <p:txBody>
          <a:bodyPr/>
          <a:lstStyle>
            <a:lvl1pPr>
              <a:lnSpc>
                <a:spcPts val="4000"/>
              </a:lnSpc>
              <a:defRPr sz="4000" b="1" i="0">
                <a:solidFill>
                  <a:schemeClr val="bg1"/>
                </a:solidFill>
                <a:latin typeface="Grifo S" panose="02050503090505060204" pitchFamily="18" charset="77"/>
              </a:defRPr>
            </a:lvl1pPr>
            <a:lvl2pPr>
              <a:defRPr b="1" i="0">
                <a:latin typeface="Grifo S" panose="02050503090505060204" pitchFamily="18" charset="77"/>
              </a:defRPr>
            </a:lvl2pPr>
            <a:lvl3pPr>
              <a:defRPr b="1" i="0">
                <a:latin typeface="Grifo S" panose="02050503090505060204" pitchFamily="18" charset="77"/>
              </a:defRPr>
            </a:lvl3pPr>
            <a:lvl4pPr>
              <a:defRPr b="1" i="0">
                <a:latin typeface="Grifo S" panose="02050503090505060204" pitchFamily="18" charset="77"/>
              </a:defRPr>
            </a:lvl4pPr>
            <a:lvl5pPr>
              <a:defRPr b="1" i="0">
                <a:latin typeface="Grifo S" panose="02050503090505060204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F4CE3E-1CED-EA46-9F68-9472DBC1DA0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8A696C6-42FE-594B-87BE-092508359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22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copy - daark blue + Gradient">
    <p:bg>
      <p:bgPr>
        <a:solidFill>
          <a:srgbClr val="002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842C49A-5611-0D4A-A3B8-5D889713D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4" y="580644"/>
            <a:ext cx="6858000" cy="3810000"/>
          </a:xfrm>
        </p:spPr>
        <p:txBody>
          <a:bodyPr/>
          <a:lstStyle>
            <a:lvl1pPr>
              <a:lnSpc>
                <a:spcPts val="4000"/>
              </a:lnSpc>
              <a:defRPr sz="4000" b="1" i="0">
                <a:gradFill>
                  <a:gsLst>
                    <a:gs pos="30000">
                      <a:srgbClr val="009DE0"/>
                    </a:gs>
                    <a:gs pos="100000">
                      <a:srgbClr val="00AC41"/>
                    </a:gs>
                  </a:gsLst>
                  <a:lin ang="18900000" scaled="1"/>
                </a:gradFill>
                <a:latin typeface="Grifo S" panose="02050503090505060204" pitchFamily="18" charset="77"/>
              </a:defRPr>
            </a:lvl1pPr>
            <a:lvl2pPr>
              <a:defRPr b="1" i="0">
                <a:latin typeface="Grifo S" panose="02050503090505060204" pitchFamily="18" charset="77"/>
              </a:defRPr>
            </a:lvl2pPr>
            <a:lvl3pPr>
              <a:defRPr b="1" i="0">
                <a:latin typeface="Grifo S" panose="02050503090505060204" pitchFamily="18" charset="77"/>
              </a:defRPr>
            </a:lvl3pPr>
            <a:lvl4pPr>
              <a:defRPr b="1" i="0">
                <a:latin typeface="Grifo S" panose="02050503090505060204" pitchFamily="18" charset="77"/>
              </a:defRPr>
            </a:lvl4pPr>
            <a:lvl5pPr>
              <a:defRPr b="1" i="0">
                <a:latin typeface="Grifo S" panose="02050503090505060204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891810-6C3B-2140-B14C-7710BE0D8EA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2021 Mercer LLC. All rights reserved.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F680AFB-B989-1747-9808-11E63387F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C469C-2E97-4043-9337-5BDF0C619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46094A8-A3C2-994E-8FD4-7B2FBBB55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BB057B-F148-5546-AD90-9A2C42050D5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10D2248-AA42-4C43-9A19-D6D3387C4C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0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ark blue">
    <p:bg>
      <p:bgPr>
        <a:solidFill>
          <a:srgbClr val="002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4A976F-FF6D-164C-B985-5B39599DFA0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8718867-46BE-B74C-8C02-CFB52C7E6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47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reen">
    <p:bg>
      <p:bgPr>
        <a:gradFill>
          <a:gsLst>
            <a:gs pos="30000">
              <a:srgbClr val="009DE0"/>
            </a:gs>
            <a:gs pos="100000">
              <a:srgbClr val="00AC4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A4528C0-BCB1-624F-BB7C-01BE483D9A8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43F51343-133B-B649-9A94-0C4E411AA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long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D1D2D96-C1AB-244C-8D50-03A8FF3054E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713858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76697ED-EEF7-9A49-B746-2CF4301ACE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5036611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9908310-3C4D-9940-88B8-58B42241D8D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5317037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2803" y="2038972"/>
            <a:ext cx="10058400" cy="29260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15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9733"/>
            <a:ext cx="10058400" cy="365760"/>
          </a:xfrm>
        </p:spPr>
        <p:txBody>
          <a:bodyPr/>
          <a:lstStyle>
            <a:lvl1pPr marL="0" indent="0" algn="l">
              <a:buNone/>
              <a:defRPr sz="345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ClientName">
            <a:extLst>
              <a:ext uri="{FF2B5EF4-FFF2-40B4-BE49-F238E27FC236}">
                <a16:creationId xmlns:a16="http://schemas.microsoft.com/office/drawing/2014/main" id="{85D08C40-982C-F14C-AEA1-66ABA90750E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7C422A-3D76-6347-AC8A-EA1E5092ABF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6E0D705E-CD92-0C42-848A-5E00B0AF4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80644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5962"/>
            <a:ext cx="10058400" cy="4148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799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long - green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entName">
            <a:extLst>
              <a:ext uri="{FF2B5EF4-FFF2-40B4-BE49-F238E27FC236}">
                <a16:creationId xmlns:a16="http://schemas.microsoft.com/office/drawing/2014/main" id="{89B21BD2-28D2-D04F-98B8-4A981CC0480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E56D760-E2F3-BF42-9923-538729FAEE8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713858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C2B7B0-45A0-9647-AE87-1FE3F075EB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5036611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C0E1382-DD1B-744C-8C11-B4A356814EC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5317037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BD087AA-1C55-1C44-8AEB-051011B531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2803" y="2038972"/>
            <a:ext cx="10058400" cy="29260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052052B-27A3-054A-823E-7D165BBA9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529733"/>
            <a:ext cx="10058400" cy="365760"/>
          </a:xfrm>
        </p:spPr>
        <p:txBody>
          <a:bodyPr/>
          <a:lstStyle>
            <a:lvl1pPr marL="0" indent="0" algn="l">
              <a:buNone/>
              <a:defRPr sz="345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062F584-32F2-A545-B0FC-83DFB542E98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D36CC07-A8D1-4F47-A431-C72ECFEA7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4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E5E59ED-EB90-DC44-B9CB-380CAEBCA68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713858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5C1B4D6-737D-5741-8A85-001CD112B34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5036611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C26C5A0-1244-524C-A759-E43FA15AF6C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11352" y="5317037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2455" y="1770380"/>
            <a:ext cx="10058400" cy="30900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36192"/>
            <a:ext cx="10058400" cy="365760"/>
          </a:xfrm>
        </p:spPr>
        <p:txBody>
          <a:bodyPr/>
          <a:lstStyle>
            <a:lvl1pPr marL="0" indent="0" algn="l">
              <a:buNone/>
              <a:defRPr sz="135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ClientName">
            <a:extLst>
              <a:ext uri="{FF2B5EF4-FFF2-40B4-BE49-F238E27FC236}">
                <a16:creationId xmlns:a16="http://schemas.microsoft.com/office/drawing/2014/main" id="{252E8701-BAF1-BC44-87CB-9871C9CA58E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393A2A-080B-684C-BCB2-6D9C09A3FF7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F9A99F-B875-054C-A692-D90E24C31D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1 - green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ientName">
            <a:extLst>
              <a:ext uri="{FF2B5EF4-FFF2-40B4-BE49-F238E27FC236}">
                <a16:creationId xmlns:a16="http://schemas.microsoft.com/office/drawing/2014/main" id="{1F2F6428-78CF-4A42-BC48-A766E6AC257B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42BAE5D-6268-EC45-B896-2B0678731E2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713858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0D67E9F-B9C4-C045-933C-401B0EB9D7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5036611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5253414-E30D-6B4D-9138-7BD3986D5BC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5317037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D2DB86-C9BC-8F41-B9FF-D35F50A02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2455" y="1770380"/>
            <a:ext cx="10058400" cy="30900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75BED45-8770-584E-8183-619973025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536192"/>
            <a:ext cx="10058400" cy="365760"/>
          </a:xfrm>
        </p:spPr>
        <p:txBody>
          <a:bodyPr/>
          <a:lstStyle>
            <a:lvl1pPr marL="0" indent="0" algn="l">
              <a:buNone/>
              <a:defRPr sz="135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A9BB9AD-3902-1149-B38B-B7503E0B053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8C2D7166-798F-214F-8A5C-8395C174C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24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3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F9E7A40-1C41-504E-8843-6D9287807CE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6136B4-B7DA-0F4F-8A1D-464A57BE67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CEDA164-27E3-EA48-8B19-80CACC06AAB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652" y="2453953"/>
            <a:ext cx="8115621" cy="101943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middle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536192"/>
            <a:ext cx="8115621" cy="820237"/>
          </a:xfrm>
        </p:spPr>
        <p:txBody>
          <a:bodyPr/>
          <a:lstStyle>
            <a:lvl1pPr marL="0" indent="0" algn="l">
              <a:buNone/>
              <a:defRPr sz="630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start title</a:t>
            </a:r>
          </a:p>
        </p:txBody>
      </p:sp>
      <p:sp>
        <p:nvSpPr>
          <p:cNvPr id="9" name="ClientName">
            <a:extLst>
              <a:ext uri="{FF2B5EF4-FFF2-40B4-BE49-F238E27FC236}">
                <a16:creationId xmlns:a16="http://schemas.microsoft.com/office/drawing/2014/main" id="{F6AF8F58-573F-A244-BF9E-BFEC44578E3B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F51C090-7A43-9949-B821-067C6E6419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8CEA145D-51E7-5B4D-BC58-B89E172772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09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3 - green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ientName">
            <a:extLst>
              <a:ext uri="{FF2B5EF4-FFF2-40B4-BE49-F238E27FC236}">
                <a16:creationId xmlns:a16="http://schemas.microsoft.com/office/drawing/2014/main" id="{E012411E-5F65-E140-8175-237B1B2F0A2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148F0E-926D-0A4A-BC97-03F091071FF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B86BE2-0353-E246-8E6D-BC59FBC9A1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4EF6316-4694-DA44-9C46-CC961A15568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BCE3B3-A3FA-8143-A818-B229D9BA4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652" y="2453953"/>
            <a:ext cx="8115621" cy="101943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middle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55F55C-7C26-EF42-B45D-40A19CC5DB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1536192"/>
            <a:ext cx="8115621" cy="820237"/>
          </a:xfrm>
        </p:spPr>
        <p:txBody>
          <a:bodyPr/>
          <a:lstStyle>
            <a:lvl1pPr marL="0" indent="0" algn="l">
              <a:buNone/>
              <a:defRPr sz="630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start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6C4B586-87BF-2D4A-86E9-75D96E0DF20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1D4386-C7E8-D349-80C0-A93386B4F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6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-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056BA7F-F054-A749-8E5E-B9EAF303928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7315201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596C6D-52DF-ED41-A98F-B856C89DC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7315201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7949B7-08CA-9A4A-BF37-88B7D5F2C9A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7315201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9" name="ClientName">
            <a:extLst>
              <a:ext uri="{FF2B5EF4-FFF2-40B4-BE49-F238E27FC236}">
                <a16:creationId xmlns:a16="http://schemas.microsoft.com/office/drawing/2014/main" id="{8930BE77-43A7-F943-88BD-5AD5E9CA183C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1AA462-1B3B-C544-A863-13A35ED259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7788" y="0"/>
            <a:ext cx="9574212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on icon to place image. Please make sure it does not cover the logo. Send image to back. Delete placeholder if not using.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C9CF22-A855-6447-B264-4CED7AFD7F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352" y="2551065"/>
            <a:ext cx="10058400" cy="191318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3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01F5A96-98A0-9849-981E-354CF8CDA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993392"/>
            <a:ext cx="10058400" cy="640080"/>
          </a:xfrm>
        </p:spPr>
        <p:txBody>
          <a:bodyPr/>
          <a:lstStyle>
            <a:lvl1pPr marL="0" indent="0" algn="l">
              <a:buNone/>
              <a:defRPr sz="390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FDBBAD8-2D91-D84E-8A3E-1AE519EB15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FED94AA3-3F34-1848-A201-C7DDB0B7E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10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- green + image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entName">
            <a:extLst>
              <a:ext uri="{FF2B5EF4-FFF2-40B4-BE49-F238E27FC236}">
                <a16:creationId xmlns:a16="http://schemas.microsoft.com/office/drawing/2014/main" id="{CB700D8A-A58A-B740-B7B6-CB76ABD9646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28A6D0B-07B7-F942-8BE7-2982E12892B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7315201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E0976FA-65C8-594E-B062-7BDB9DD3C0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7315201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C3A5C0F-DF2B-0348-BDBC-5F0E447BE47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7315201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1AA462-1B3B-C544-A863-13A35ED259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7788" y="0"/>
            <a:ext cx="9574212" cy="6858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place image. Please make sure it does not cover the logo. Send image to back. Delete placeholder if not using.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80A0BE3-75B3-424F-94B3-47FF98850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993392"/>
            <a:ext cx="10058400" cy="640080"/>
          </a:xfrm>
        </p:spPr>
        <p:txBody>
          <a:bodyPr/>
          <a:lstStyle>
            <a:lvl1pPr marL="0" indent="0" algn="l">
              <a:buNone/>
              <a:defRPr sz="390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FB46FE-2E1B-8D47-954D-C1583764B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352" y="2551065"/>
            <a:ext cx="10058400" cy="191318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4AE766F-15E5-1743-8CA4-78A1822987E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95B0FA1A-CE40-1146-8DD5-CF1829C216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83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3 -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ientName">
            <a:extLst>
              <a:ext uri="{FF2B5EF4-FFF2-40B4-BE49-F238E27FC236}">
                <a16:creationId xmlns:a16="http://schemas.microsoft.com/office/drawing/2014/main" id="{F453F010-B933-7144-A36B-101D923D71A1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1B9F9-F22B-5F44-99A1-8D9F24FB7DE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3" y="5211295"/>
            <a:ext cx="8115622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E7B8561-0FCD-9343-BD21-8D9523F89AF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3" y="4387406"/>
            <a:ext cx="8115622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1053ADF-CE58-6A43-9B6B-57558BC50D6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3" y="4728214"/>
            <a:ext cx="8115622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1E466D-DD70-7642-AC52-18A91AF7EA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7788" y="0"/>
            <a:ext cx="9574212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on icon to place image. Please make sure it does not cover the logo. Send image to back. Delete placeholder if not using.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8BEEE1-C153-9941-B317-5557454DA4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652" y="2453953"/>
            <a:ext cx="8115621" cy="101943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middle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CDB35F6-8548-194D-8DDB-68654137AA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1536192"/>
            <a:ext cx="8115621" cy="820237"/>
          </a:xfrm>
        </p:spPr>
        <p:txBody>
          <a:bodyPr/>
          <a:lstStyle>
            <a:lvl1pPr marL="0" indent="0" algn="l">
              <a:buNone/>
              <a:defRPr sz="630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start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4831C52-1821-C444-9001-2B3EC200753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0C610919-0CD0-9945-834B-4C6BDAE635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7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3 - green + image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entName">
            <a:extLst>
              <a:ext uri="{FF2B5EF4-FFF2-40B4-BE49-F238E27FC236}">
                <a16:creationId xmlns:a16="http://schemas.microsoft.com/office/drawing/2014/main" id="{53FA4B71-4D75-0F4D-8413-C2C648456B1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6ACE878-413D-3A44-8AE6-6C5F89A6DF6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3" y="5211295"/>
            <a:ext cx="8115622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58225C8-27D9-244D-8257-7B617BA44F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3" y="4387406"/>
            <a:ext cx="8115622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6B6AB8-8CDA-FD4E-AD40-1F9900608AA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3" y="4728214"/>
            <a:ext cx="8115622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1E466D-DD70-7642-AC52-18A91AF7EA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7788" y="0"/>
            <a:ext cx="9574212" cy="6858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place image. Please make sure it does not cover the logo. Send image to back. Delete placeholder if not using.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DF4CBF-A6E0-B144-82FF-F9F517C1F2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652" y="2453953"/>
            <a:ext cx="8115621" cy="101943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middle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FB36151-7FAC-A740-91A1-872EE271FF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1536192"/>
            <a:ext cx="8115621" cy="820237"/>
          </a:xfrm>
        </p:spPr>
        <p:txBody>
          <a:bodyPr/>
          <a:lstStyle>
            <a:lvl1pPr marL="0" indent="0" algn="l">
              <a:buNone/>
              <a:defRPr sz="630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start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76A5523-5285-4B4D-AB2F-77E3D631295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6965A04A-76D4-F04D-8C7D-AD02643386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1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gline big - green">
    <p:bg>
      <p:bgPr>
        <a:gradFill>
          <a:gsLst>
            <a:gs pos="3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361CE4-9CA1-334E-AECE-21CE76704EF0}"/>
              </a:ext>
            </a:extLst>
          </p:cNvPr>
          <p:cNvGrpSpPr/>
          <p:nvPr userDrawn="1"/>
        </p:nvGrpSpPr>
        <p:grpSpPr>
          <a:xfrm>
            <a:off x="3321232" y="2352993"/>
            <a:ext cx="6158944" cy="2072246"/>
            <a:chOff x="3387199" y="2352993"/>
            <a:chExt cx="7692836" cy="2072246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87CE4B4-EB6F-9244-A494-60CDFB180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387199" y="2947911"/>
              <a:ext cx="769283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0" b="1" dirty="0">
                  <a:solidFill>
                    <a:schemeClr val="bg1"/>
                  </a:solidFill>
                  <a:latin typeface="MMC Display" panose="020B0603020203020204" pitchFamily="34" charset="0"/>
                  <a:cs typeface="MMC Display" panose="020B0603020203020204" pitchFamily="34" charset="0"/>
                </a:rPr>
                <a:t>brighter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B8ABB8-FE19-3347-AB4E-A2CEA3A99CDB}"/>
                </a:ext>
              </a:extLst>
            </p:cNvPr>
            <p:cNvSpPr/>
            <p:nvPr userDrawn="1"/>
          </p:nvSpPr>
          <p:spPr>
            <a:xfrm>
              <a:off x="3387199" y="2352993"/>
              <a:ext cx="39029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MMC Display" panose="020B0603020203020204" pitchFamily="34" charset="0"/>
                  <a:cs typeface="MMC Display" panose="020B0603020203020204" pitchFamily="34" charset="0"/>
                </a:rPr>
                <a:t>welcome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3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560" y="1989566"/>
            <a:ext cx="4754880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81200"/>
            <a:ext cx="4754880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3E834-FAE9-5C42-B3E9-1EC2CB209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412639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9566"/>
            <a:ext cx="2990088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8556" y="1989566"/>
            <a:ext cx="2990088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43051B-83E0-8349-9BF3-DE1F41CB445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82712" y="1989566"/>
            <a:ext cx="2990088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6E78C-B2C5-ED42-BA61-8D11B865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862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80644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CBF7-E251-EC4A-AA31-C64E52208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399626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2927" y="2286000"/>
            <a:ext cx="7589520" cy="1920240"/>
          </a:xfrm>
        </p:spPr>
        <p:txBody>
          <a:bodyPr anchor="t"/>
          <a:lstStyle>
            <a:lvl1pPr>
              <a:lnSpc>
                <a:spcPts val="5000"/>
              </a:lnSpc>
              <a:defRPr sz="500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1215" y="4626864"/>
            <a:ext cx="4572000" cy="457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3A19-4BC7-7F40-8534-816DFED87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332361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DF3DE9-C189-C04B-834D-EC085EE87C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picture placeholder to insert image. Once placed send placeholder to back of text.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00461B-8488-2648-A56F-3C5761053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2927" y="2286000"/>
            <a:ext cx="7589520" cy="1920240"/>
          </a:xfrm>
        </p:spPr>
        <p:txBody>
          <a:bodyPr anchor="t"/>
          <a:lstStyle>
            <a:lvl1pPr>
              <a:lnSpc>
                <a:spcPts val="5000"/>
              </a:lnSpc>
              <a:defRPr sz="500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82C9C6-4686-0B40-9B7B-5E2FC8B023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1215" y="4626864"/>
            <a:ext cx="4572000" cy="457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 goes here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17FB62D-9C79-9343-9E43-51497A048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lf &amp;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475488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4560" y="2487017"/>
            <a:ext cx="3840480" cy="2743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A82EB67-FA0E-534E-A363-3CFEF696E7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384B-3682-CF45-B45A-FD7C523A48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E79FCF8-B918-344A-A2CE-8FC955D3F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80644"/>
            <a:ext cx="10058400" cy="8229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544" y="1995107"/>
            <a:ext cx="10058400" cy="41421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32DF8-7F86-EF49-BCC1-124A849D7BA5}"/>
              </a:ext>
            </a:extLst>
          </p:cNvPr>
          <p:cNvSpPr txBox="1"/>
          <p:nvPr userDrawn="1">
            <p:custDataLst>
              <p:tags r:id="rId4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2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2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448FB04-7B91-FE40-89B6-DE7EE8CED2C0}"/>
              </a:ext>
            </a:extLst>
          </p:cNvPr>
          <p:cNvSpPr txBox="1">
            <a:spLocks/>
          </p:cNvSpPr>
          <p:nvPr userDrawn="1"/>
        </p:nvSpPr>
        <p:spPr>
          <a:xfrm>
            <a:off x="3818021" y="6332681"/>
            <a:ext cx="1715792" cy="126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00" b="0" kern="1200" baseline="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2020 Mercer LLC. All rights reserved.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8E2841CC-657F-9449-8BAB-7449F17085E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34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1" r:id="rId17"/>
    <p:sldLayoutId id="2147483701" r:id="rId18"/>
    <p:sldLayoutId id="2147483686" r:id="rId19"/>
    <p:sldLayoutId id="2147483702" r:id="rId20"/>
    <p:sldLayoutId id="2147483736" r:id="rId21"/>
    <p:sldLayoutId id="2147483738" r:id="rId22"/>
    <p:sldLayoutId id="2147483737" r:id="rId23"/>
    <p:sldLayoutId id="2147483739" r:id="rId24"/>
    <p:sldLayoutId id="2147483677" r:id="rId25"/>
    <p:sldLayoutId id="2147483740" r:id="rId26"/>
    <p:sldLayoutId id="2147483735" r:id="rId27"/>
    <p:sldLayoutId id="2147483703" r:id="rId28"/>
    <p:sldLayoutId id="2147483661" r:id="rId29"/>
    <p:sldLayoutId id="2147483695" r:id="rId30"/>
    <p:sldLayoutId id="2147483681" r:id="rId31"/>
    <p:sldLayoutId id="2147483696" r:id="rId32"/>
    <p:sldLayoutId id="2147483682" r:id="rId33"/>
    <p:sldLayoutId id="2147483697" r:id="rId34"/>
    <p:sldLayoutId id="2147483683" r:id="rId35"/>
    <p:sldLayoutId id="2147483698" r:id="rId36"/>
    <p:sldLayoutId id="2147483684" r:id="rId37"/>
    <p:sldLayoutId id="2147483699" r:id="rId38"/>
    <p:sldLayoutId id="2147483707" r:id="rId39"/>
  </p:sldLayoutIdLst>
  <p:hf sldNum="0" hdr="0" dt="0"/>
  <p:txStyles>
    <p:titleStyle>
      <a:lvl1pPr algn="l" defTabSz="914400" rtl="0" eaLnBrk="1" latinLnBrk="0" hangingPunct="1">
        <a:lnSpc>
          <a:spcPts val="286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651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145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613" indent="-173038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76">
          <p15:clr>
            <a:srgbClr val="F26B43"/>
          </p15:clr>
        </p15:guide>
        <p15:guide id="3" pos="1649">
          <p15:clr>
            <a:srgbClr val="F26B43"/>
          </p15:clr>
        </p15:guide>
        <p15:guide id="4" pos="2739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4896">
          <p15:clr>
            <a:srgbClr val="F26B43"/>
          </p15:clr>
        </p15:guide>
        <p15:guide id="7" pos="6000">
          <p15:clr>
            <a:srgbClr val="F26B43"/>
          </p15:clr>
        </p15:guide>
        <p15:guide id="8" orient="horz" pos="1560" userDrawn="1">
          <p15:clr>
            <a:srgbClr val="F26B43"/>
          </p15:clr>
        </p15:guide>
        <p15:guide id="9" orient="horz" pos="1248" userDrawn="1">
          <p15:clr>
            <a:srgbClr val="F26B43"/>
          </p15:clr>
        </p15:guide>
        <p15:guide id="11" orient="horz" pos="360" userDrawn="1">
          <p15:clr>
            <a:srgbClr val="F26B43"/>
          </p15:clr>
        </p15:guide>
        <p15:guide id="12" pos="7104">
          <p15:clr>
            <a:srgbClr val="F26B43"/>
          </p15:clr>
        </p15:guide>
        <p15:guide id="13" orient="horz" pos="2760" userDrawn="1">
          <p15:clr>
            <a:srgbClr val="F26B43"/>
          </p15:clr>
        </p15:guide>
        <p15:guide id="14" orient="horz" pos="3384" userDrawn="1">
          <p15:clr>
            <a:srgbClr val="F26B43"/>
          </p15:clr>
        </p15:guide>
        <p15:guide id="15" orient="horz" pos="3984" userDrawn="1">
          <p15:clr>
            <a:srgbClr val="F26B43"/>
          </p15:clr>
        </p15:guide>
        <p15:guide id="16" orient="horz" pos="960" userDrawn="1">
          <p15:clr>
            <a:srgbClr val="F26B43"/>
          </p15:clr>
        </p15:guide>
        <p15:guide id="17" orient="horz" pos="30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516174"/>
            <a:ext cx="5614738" cy="15625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>
                <a:gradFill>
                  <a:gsLst>
                    <a:gs pos="100000">
                      <a:schemeClr val="accent1"/>
                    </a:gs>
                    <a:gs pos="0">
                      <a:srgbClr val="7030A0"/>
                    </a:gs>
                  </a:gsLst>
                  <a:lin ang="7200000" scaled="0"/>
                </a:gradFill>
                <a:latin typeface="MMC Display" panose="020B0603020203020204" pitchFamily="34" charset="0"/>
                <a:cs typeface="MMC Display" panose="020B0603020203020204" pitchFamily="34" charset="0"/>
              </a:rPr>
              <a:t>How to assess the communication skills of your candidates at scale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14"/>
          </p:nvPr>
        </p:nvSpPr>
        <p:spPr>
          <a:xfrm>
            <a:off x="911352" y="5631243"/>
            <a:ext cx="10061447" cy="274320"/>
          </a:xfrm>
        </p:spPr>
        <p:txBody>
          <a:bodyPr/>
          <a:lstStyle/>
          <a:p>
            <a:r>
              <a:rPr lang="en-US" dirty="0"/>
              <a:t>August 2021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F158088-8DA6-794E-8F32-CC8CC6D860AE}"/>
              </a:ext>
            </a:extLst>
          </p:cNvPr>
          <p:cNvSpPr txBox="1">
            <a:spLocks/>
          </p:cNvSpPr>
          <p:nvPr/>
        </p:nvSpPr>
        <p:spPr>
          <a:xfrm>
            <a:off x="3818021" y="6353654"/>
            <a:ext cx="1715792" cy="126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00" b="0" kern="1200" baseline="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2020 Mercer LLC. All rights reserved.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77EE8F-D95E-464B-AC7B-D4E046F47BBB}"/>
              </a:ext>
            </a:extLst>
          </p:cNvPr>
          <p:cNvSpPr txBox="1">
            <a:spLocks/>
          </p:cNvSpPr>
          <p:nvPr/>
        </p:nvSpPr>
        <p:spPr>
          <a:xfrm>
            <a:off x="911352" y="1688610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Live Demo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ECE45C-9B2F-314D-BAF0-0B46C1E60B17}"/>
              </a:ext>
            </a:extLst>
          </p:cNvPr>
          <p:cNvGrpSpPr/>
          <p:nvPr/>
        </p:nvGrpSpPr>
        <p:grpSpPr>
          <a:xfrm>
            <a:off x="7007853" y="2253121"/>
            <a:ext cx="4446209" cy="3122227"/>
            <a:chOff x="8021053" y="2161673"/>
            <a:chExt cx="3609474" cy="2534653"/>
          </a:xfrm>
          <a:gradFill>
            <a:gsLst>
              <a:gs pos="33000">
                <a:schemeClr val="accent1"/>
              </a:gs>
              <a:gs pos="100000">
                <a:srgbClr val="7030A0"/>
              </a:gs>
            </a:gsLst>
            <a:lin ang="18900000" scaled="1"/>
          </a:gra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2885EA7-D0AA-4F44-9DB0-488FBCBADDF6}"/>
                </a:ext>
              </a:extLst>
            </p:cNvPr>
            <p:cNvSpPr/>
            <p:nvPr/>
          </p:nvSpPr>
          <p:spPr>
            <a:xfrm>
              <a:off x="8021053" y="2931694"/>
              <a:ext cx="272716" cy="9946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C4E0C03-D4EA-B541-A0C0-84DBC28E9CE3}"/>
                </a:ext>
              </a:extLst>
            </p:cNvPr>
            <p:cNvSpPr/>
            <p:nvPr/>
          </p:nvSpPr>
          <p:spPr>
            <a:xfrm>
              <a:off x="8577179" y="2421243"/>
              <a:ext cx="272716" cy="20155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B1E0E8B-8B22-964F-B6AC-1E9174804CA9}"/>
                </a:ext>
              </a:extLst>
            </p:cNvPr>
            <p:cNvSpPr/>
            <p:nvPr/>
          </p:nvSpPr>
          <p:spPr>
            <a:xfrm>
              <a:off x="9133305" y="2779294"/>
              <a:ext cx="272716" cy="12994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8F63C8D-F3B2-6E45-85C6-2773124DD51D}"/>
                </a:ext>
              </a:extLst>
            </p:cNvPr>
            <p:cNvSpPr/>
            <p:nvPr/>
          </p:nvSpPr>
          <p:spPr>
            <a:xfrm>
              <a:off x="9689431" y="2421243"/>
              <a:ext cx="272716" cy="20155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7F9FB78-A801-B945-BCEE-8191E9803982}"/>
                </a:ext>
              </a:extLst>
            </p:cNvPr>
            <p:cNvSpPr/>
            <p:nvPr/>
          </p:nvSpPr>
          <p:spPr>
            <a:xfrm>
              <a:off x="10245557" y="2161673"/>
              <a:ext cx="272716" cy="253465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B615282-906A-A74A-9490-0394D0462C19}"/>
                </a:ext>
              </a:extLst>
            </p:cNvPr>
            <p:cNvSpPr/>
            <p:nvPr/>
          </p:nvSpPr>
          <p:spPr>
            <a:xfrm>
              <a:off x="10801683" y="2779294"/>
              <a:ext cx="272716" cy="12994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E5AB34F-0C49-1D49-A133-0200D08C5E9C}"/>
                </a:ext>
              </a:extLst>
            </p:cNvPr>
            <p:cNvSpPr/>
            <p:nvPr/>
          </p:nvSpPr>
          <p:spPr>
            <a:xfrm>
              <a:off x="11357811" y="2931694"/>
              <a:ext cx="272716" cy="9946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05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7" y="687613"/>
            <a:ext cx="7871177" cy="96472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 err="1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SpeechX</a:t>
            </a: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 - Assessment</a:t>
            </a:r>
          </a:p>
        </p:txBody>
      </p:sp>
      <p:sp>
        <p:nvSpPr>
          <p:cNvPr id="24" name="Google Shape;679;p6">
            <a:extLst>
              <a:ext uri="{FF2B5EF4-FFF2-40B4-BE49-F238E27FC236}">
                <a16:creationId xmlns:a16="http://schemas.microsoft.com/office/drawing/2014/main" id="{85D3B763-8B56-9749-BCC0-D37D8B9691C4}"/>
              </a:ext>
            </a:extLst>
          </p:cNvPr>
          <p:cNvSpPr/>
          <p:nvPr/>
        </p:nvSpPr>
        <p:spPr>
          <a:xfrm>
            <a:off x="663761" y="3787519"/>
            <a:ext cx="4490422" cy="43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buClr>
                <a:schemeClr val="lt1"/>
              </a:buClr>
              <a:buSzPts val="16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684;p6">
            <a:extLst>
              <a:ext uri="{FF2B5EF4-FFF2-40B4-BE49-F238E27FC236}">
                <a16:creationId xmlns:a16="http://schemas.microsoft.com/office/drawing/2014/main" id="{C4451462-A075-4542-B150-5851194426CA}"/>
              </a:ext>
            </a:extLst>
          </p:cNvPr>
          <p:cNvSpPr/>
          <p:nvPr/>
        </p:nvSpPr>
        <p:spPr>
          <a:xfrm>
            <a:off x="782256" y="2017512"/>
            <a:ext cx="362329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A8C8"/>
              </a:buClr>
              <a:buSzPts val="1050"/>
            </a:pPr>
            <a:r>
              <a:rPr lang="en-IN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SME Authored</a:t>
            </a:r>
          </a:p>
        </p:txBody>
      </p:sp>
      <p:grpSp>
        <p:nvGrpSpPr>
          <p:cNvPr id="40" name="Google Shape;686;p6">
            <a:extLst>
              <a:ext uri="{FF2B5EF4-FFF2-40B4-BE49-F238E27FC236}">
                <a16:creationId xmlns:a16="http://schemas.microsoft.com/office/drawing/2014/main" id="{0C10D28D-7B7E-E94A-96B8-35D040D507FA}"/>
              </a:ext>
            </a:extLst>
          </p:cNvPr>
          <p:cNvGrpSpPr/>
          <p:nvPr/>
        </p:nvGrpSpPr>
        <p:grpSpPr>
          <a:xfrm>
            <a:off x="622496" y="2061939"/>
            <a:ext cx="184308" cy="184539"/>
            <a:chOff x="8795455" y="900735"/>
            <a:chExt cx="297818" cy="298195"/>
          </a:xfrm>
        </p:grpSpPr>
        <p:sp>
          <p:nvSpPr>
            <p:cNvPr id="41" name="Google Shape;687;p6">
              <a:extLst>
                <a:ext uri="{FF2B5EF4-FFF2-40B4-BE49-F238E27FC236}">
                  <a16:creationId xmlns:a16="http://schemas.microsoft.com/office/drawing/2014/main" id="{87B5D63E-B530-3B46-B530-9D04CECC2E70}"/>
                </a:ext>
              </a:extLst>
            </p:cNvPr>
            <p:cNvSpPr/>
            <p:nvPr/>
          </p:nvSpPr>
          <p:spPr>
            <a:xfrm>
              <a:off x="8795455" y="900735"/>
              <a:ext cx="297818" cy="298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Google Shape;688;p6" descr="Checkmark">
              <a:extLst>
                <a:ext uri="{FF2B5EF4-FFF2-40B4-BE49-F238E27FC236}">
                  <a16:creationId xmlns:a16="http://schemas.microsoft.com/office/drawing/2014/main" id="{EDC200CA-85AA-A547-BF6B-5B725E4B5AE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62132" y="964530"/>
              <a:ext cx="164463" cy="16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Google Shape;730;p6">
            <a:extLst>
              <a:ext uri="{FF2B5EF4-FFF2-40B4-BE49-F238E27FC236}">
                <a16:creationId xmlns:a16="http://schemas.microsoft.com/office/drawing/2014/main" id="{DC2E272D-19F5-8B44-9ADD-1629C06D34C7}"/>
              </a:ext>
            </a:extLst>
          </p:cNvPr>
          <p:cNvGrpSpPr/>
          <p:nvPr/>
        </p:nvGrpSpPr>
        <p:grpSpPr>
          <a:xfrm>
            <a:off x="1532056" y="3524005"/>
            <a:ext cx="4036742" cy="2107581"/>
            <a:chOff x="5241073" y="814039"/>
            <a:chExt cx="4036742" cy="2107581"/>
          </a:xfrm>
        </p:grpSpPr>
        <p:sp>
          <p:nvSpPr>
            <p:cNvPr id="44" name="Google Shape;735;p6">
              <a:extLst>
                <a:ext uri="{FF2B5EF4-FFF2-40B4-BE49-F238E27FC236}">
                  <a16:creationId xmlns:a16="http://schemas.microsoft.com/office/drawing/2014/main" id="{C0D9B76E-CE5C-344B-AA1C-3939E657B1D6}"/>
                </a:ext>
              </a:extLst>
            </p:cNvPr>
            <p:cNvSpPr txBox="1"/>
            <p:nvPr/>
          </p:nvSpPr>
          <p:spPr>
            <a:xfrm>
              <a:off x="5241073" y="292162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endParaRPr sz="1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736;p6">
              <a:extLst>
                <a:ext uri="{FF2B5EF4-FFF2-40B4-BE49-F238E27FC236}">
                  <a16:creationId xmlns:a16="http://schemas.microsoft.com/office/drawing/2014/main" id="{A6BFE2DF-33F1-8B49-81A4-A85234A61FB6}"/>
                </a:ext>
              </a:extLst>
            </p:cNvPr>
            <p:cNvSpPr txBox="1"/>
            <p:nvPr/>
          </p:nvSpPr>
          <p:spPr>
            <a:xfrm>
              <a:off x="9277815" y="814039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endParaRPr sz="1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684;p6">
            <a:extLst>
              <a:ext uri="{FF2B5EF4-FFF2-40B4-BE49-F238E27FC236}">
                <a16:creationId xmlns:a16="http://schemas.microsoft.com/office/drawing/2014/main" id="{DF98E42B-7752-1641-AA59-FFEDF7CC239F}"/>
              </a:ext>
            </a:extLst>
          </p:cNvPr>
          <p:cNvSpPr/>
          <p:nvPr/>
        </p:nvSpPr>
        <p:spPr>
          <a:xfrm>
            <a:off x="782256" y="2635697"/>
            <a:ext cx="362329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A8C8"/>
              </a:buClr>
              <a:buSzPts val="1050"/>
            </a:pP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Average Test Duration ~30 Minutes</a:t>
            </a:r>
          </a:p>
        </p:txBody>
      </p:sp>
      <p:grpSp>
        <p:nvGrpSpPr>
          <p:cNvPr id="47" name="Google Shape;686;p6">
            <a:extLst>
              <a:ext uri="{FF2B5EF4-FFF2-40B4-BE49-F238E27FC236}">
                <a16:creationId xmlns:a16="http://schemas.microsoft.com/office/drawing/2014/main" id="{9A8BD2DE-3E20-A54A-9AAC-E554FDCFECDE}"/>
              </a:ext>
            </a:extLst>
          </p:cNvPr>
          <p:cNvGrpSpPr/>
          <p:nvPr/>
        </p:nvGrpSpPr>
        <p:grpSpPr>
          <a:xfrm>
            <a:off x="622496" y="2691554"/>
            <a:ext cx="184308" cy="184539"/>
            <a:chOff x="8795455" y="900735"/>
            <a:chExt cx="297818" cy="298195"/>
          </a:xfrm>
        </p:grpSpPr>
        <p:sp>
          <p:nvSpPr>
            <p:cNvPr id="48" name="Google Shape;687;p6">
              <a:extLst>
                <a:ext uri="{FF2B5EF4-FFF2-40B4-BE49-F238E27FC236}">
                  <a16:creationId xmlns:a16="http://schemas.microsoft.com/office/drawing/2014/main" id="{3360C86A-1505-834C-BBA0-7EB343FD8C5A}"/>
                </a:ext>
              </a:extLst>
            </p:cNvPr>
            <p:cNvSpPr/>
            <p:nvPr/>
          </p:nvSpPr>
          <p:spPr>
            <a:xfrm>
              <a:off x="8795455" y="900735"/>
              <a:ext cx="297818" cy="298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" name="Google Shape;688;p6" descr="Checkmark">
              <a:extLst>
                <a:ext uri="{FF2B5EF4-FFF2-40B4-BE49-F238E27FC236}">
                  <a16:creationId xmlns:a16="http://schemas.microsoft.com/office/drawing/2014/main" id="{0030D989-C5E1-B242-871B-67C50F4FF2B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62132" y="964530"/>
              <a:ext cx="164463" cy="164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684;p6">
            <a:extLst>
              <a:ext uri="{FF2B5EF4-FFF2-40B4-BE49-F238E27FC236}">
                <a16:creationId xmlns:a16="http://schemas.microsoft.com/office/drawing/2014/main" id="{C3D696FB-3038-1D4B-94D0-18DBD4032FC4}"/>
              </a:ext>
            </a:extLst>
          </p:cNvPr>
          <p:cNvSpPr/>
          <p:nvPr/>
        </p:nvSpPr>
        <p:spPr>
          <a:xfrm>
            <a:off x="782257" y="2991846"/>
            <a:ext cx="4490422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A8C8"/>
              </a:buClr>
              <a:buSzPts val="1050"/>
            </a:pP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Multiple </a:t>
            </a: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Question Types </a:t>
            </a:r>
          </a:p>
          <a:p>
            <a:pPr>
              <a:buClr>
                <a:srgbClr val="00AC41"/>
              </a:buClr>
              <a:buSzPts val="1050"/>
            </a:pPr>
            <a:endParaRPr lang="en-US" sz="5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>
              <a:buClr>
                <a:srgbClr val="00AC41"/>
              </a:buClr>
              <a:buSzPts val="1050"/>
              <a:buFont typeface="Arial" panose="020B0604020202020204" pitchFamily="34" charset="0"/>
              <a:buChar char="•"/>
            </a:pPr>
            <a:r>
              <a:rPr lang="en-IN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Read/ Listen and Repeat, Free Speech, MCQ , FIB etc.</a:t>
            </a:r>
          </a:p>
        </p:txBody>
      </p:sp>
      <p:grpSp>
        <p:nvGrpSpPr>
          <p:cNvPr id="51" name="Google Shape;686;p6">
            <a:extLst>
              <a:ext uri="{FF2B5EF4-FFF2-40B4-BE49-F238E27FC236}">
                <a16:creationId xmlns:a16="http://schemas.microsoft.com/office/drawing/2014/main" id="{01A5CA85-7B84-DE44-991B-3B0CA32C1C71}"/>
              </a:ext>
            </a:extLst>
          </p:cNvPr>
          <p:cNvGrpSpPr/>
          <p:nvPr/>
        </p:nvGrpSpPr>
        <p:grpSpPr>
          <a:xfrm>
            <a:off x="622496" y="3036273"/>
            <a:ext cx="184308" cy="184539"/>
            <a:chOff x="8795455" y="900735"/>
            <a:chExt cx="297818" cy="298195"/>
          </a:xfrm>
        </p:grpSpPr>
        <p:sp>
          <p:nvSpPr>
            <p:cNvPr id="52" name="Google Shape;687;p6">
              <a:extLst>
                <a:ext uri="{FF2B5EF4-FFF2-40B4-BE49-F238E27FC236}">
                  <a16:creationId xmlns:a16="http://schemas.microsoft.com/office/drawing/2014/main" id="{585B5B62-7851-C44C-9EFC-506421CFC1F5}"/>
                </a:ext>
              </a:extLst>
            </p:cNvPr>
            <p:cNvSpPr/>
            <p:nvPr/>
          </p:nvSpPr>
          <p:spPr>
            <a:xfrm>
              <a:off x="8795455" y="900735"/>
              <a:ext cx="297818" cy="298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" name="Google Shape;688;p6" descr="Checkmark">
              <a:extLst>
                <a:ext uri="{FF2B5EF4-FFF2-40B4-BE49-F238E27FC236}">
                  <a16:creationId xmlns:a16="http://schemas.microsoft.com/office/drawing/2014/main" id="{0C20F1CC-AB4A-954B-9ACB-1812E82D0C3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62132" y="964530"/>
              <a:ext cx="164463" cy="164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008E086-3A62-6D45-83EC-389D972E6C3F}"/>
              </a:ext>
            </a:extLst>
          </p:cNvPr>
          <p:cNvSpPr/>
          <p:nvPr/>
        </p:nvSpPr>
        <p:spPr>
          <a:xfrm>
            <a:off x="6765853" y="1958003"/>
            <a:ext cx="4807840" cy="3135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Google Shape;685;p6">
            <a:extLst>
              <a:ext uri="{FF2B5EF4-FFF2-40B4-BE49-F238E27FC236}">
                <a16:creationId xmlns:a16="http://schemas.microsoft.com/office/drawing/2014/main" id="{8D849034-48C6-AC47-8E1A-6D69FBF0E62B}"/>
              </a:ext>
            </a:extLst>
          </p:cNvPr>
          <p:cNvSpPr/>
          <p:nvPr/>
        </p:nvSpPr>
        <p:spPr>
          <a:xfrm>
            <a:off x="951089" y="3837387"/>
            <a:ext cx="323064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1200"/>
            </a:pPr>
            <a:r>
              <a:rPr lang="en-US" sz="1600" b="1" dirty="0">
                <a:solidFill>
                  <a:srgbClr val="FFFFFF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Scoring parameters</a:t>
            </a:r>
            <a:endParaRPr lang="en-US" sz="2400" dirty="0"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grpSp>
        <p:nvGrpSpPr>
          <p:cNvPr id="66" name="Google Shape;686;p6">
            <a:extLst>
              <a:ext uri="{FF2B5EF4-FFF2-40B4-BE49-F238E27FC236}">
                <a16:creationId xmlns:a16="http://schemas.microsoft.com/office/drawing/2014/main" id="{CBFC601E-8C6C-CC4C-B941-F78A617ACE57}"/>
              </a:ext>
            </a:extLst>
          </p:cNvPr>
          <p:cNvGrpSpPr/>
          <p:nvPr/>
        </p:nvGrpSpPr>
        <p:grpSpPr>
          <a:xfrm>
            <a:off x="692887" y="4410414"/>
            <a:ext cx="184308" cy="184539"/>
            <a:chOff x="8795455" y="900735"/>
            <a:chExt cx="297818" cy="298195"/>
          </a:xfrm>
        </p:grpSpPr>
        <p:sp>
          <p:nvSpPr>
            <p:cNvPr id="67" name="Google Shape;687;p6">
              <a:extLst>
                <a:ext uri="{FF2B5EF4-FFF2-40B4-BE49-F238E27FC236}">
                  <a16:creationId xmlns:a16="http://schemas.microsoft.com/office/drawing/2014/main" id="{5BCCFFF0-D469-B24B-87D0-7D01A8305BFE}"/>
                </a:ext>
              </a:extLst>
            </p:cNvPr>
            <p:cNvSpPr/>
            <p:nvPr/>
          </p:nvSpPr>
          <p:spPr>
            <a:xfrm>
              <a:off x="8795455" y="900735"/>
              <a:ext cx="297818" cy="2981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" name="Google Shape;688;p6" descr="Checkmark">
              <a:extLst>
                <a:ext uri="{FF2B5EF4-FFF2-40B4-BE49-F238E27FC236}">
                  <a16:creationId xmlns:a16="http://schemas.microsoft.com/office/drawing/2014/main" id="{D84E40DB-6A8F-1C4C-A5DE-AC68EA4B7F8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62132" y="964530"/>
              <a:ext cx="164463" cy="164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84;p6">
            <a:extLst>
              <a:ext uri="{FF2B5EF4-FFF2-40B4-BE49-F238E27FC236}">
                <a16:creationId xmlns:a16="http://schemas.microsoft.com/office/drawing/2014/main" id="{D5CF0E2C-D439-D642-BE32-E378F0C7D32C}"/>
              </a:ext>
            </a:extLst>
          </p:cNvPr>
          <p:cNvSpPr/>
          <p:nvPr/>
        </p:nvSpPr>
        <p:spPr>
          <a:xfrm>
            <a:off x="7560810" y="2850670"/>
            <a:ext cx="401288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>
                <a:latin typeface="MMC Display" panose="020B0603020203020204" pitchFamily="34" charset="0"/>
                <a:cs typeface="MMC Display" panose="020B0603020203020204" pitchFamily="34" charset="0"/>
              </a:rPr>
              <a:t>Content</a:t>
            </a:r>
            <a:r>
              <a:rPr lang="en-US" dirty="0">
                <a:latin typeface="MMC Display" panose="020B0603020203020204" pitchFamily="34" charset="0"/>
                <a:cs typeface="MMC Display" panose="020B0603020203020204" pitchFamily="34" charset="0"/>
              </a:rPr>
              <a:t> and </a:t>
            </a:r>
            <a:r>
              <a:rPr lang="en-US" b="1" dirty="0">
                <a:latin typeface="MMC Display" panose="020B0603020203020204" pitchFamily="34" charset="0"/>
                <a:cs typeface="MMC Display" panose="020B0603020203020204" pitchFamily="34" charset="0"/>
              </a:rPr>
              <a:t>Grading Methodology</a:t>
            </a:r>
            <a:r>
              <a:rPr lang="en-US" dirty="0">
                <a:latin typeface="MMC Display" panose="020B0603020203020204" pitchFamily="34" charset="0"/>
                <a:cs typeface="MMC Display" panose="020B0603020203020204" pitchFamily="34" charset="0"/>
              </a:rPr>
              <a:t> aligned to needs &amp; best practices</a:t>
            </a:r>
          </a:p>
          <a:p>
            <a:endParaRPr lang="en-US" dirty="0"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r>
              <a:rPr lang="en-US" dirty="0">
                <a:latin typeface="MMC Display" panose="020B0603020203020204" pitchFamily="34" charset="0"/>
                <a:cs typeface="MMC Display" panose="020B0603020203020204" pitchFamily="34" charset="0"/>
              </a:rPr>
              <a:t>Insights captured from multiple </a:t>
            </a:r>
            <a:r>
              <a:rPr lang="en-US" b="1" dirty="0">
                <a:latin typeface="MMC Display" panose="020B0603020203020204" pitchFamily="34" charset="0"/>
                <a:cs typeface="MMC Display" panose="020B0603020203020204" pitchFamily="34" charset="0"/>
              </a:rPr>
              <a:t>industry practitioner, VNA trainers and</a:t>
            </a:r>
            <a:r>
              <a:rPr lang="en-US" b="1" i="1" dirty="0">
                <a:latin typeface="MMC Display" panose="020B0603020203020204" pitchFamily="34" charset="0"/>
                <a:cs typeface="MMC Display" panose="020B0603020203020204" pitchFamily="34" charset="0"/>
              </a:rPr>
              <a:t> </a:t>
            </a:r>
            <a:r>
              <a:rPr lang="en-US" b="1" dirty="0">
                <a:latin typeface="MMC Display" panose="020B0603020203020204" pitchFamily="34" charset="0"/>
                <a:cs typeface="MMC Display" panose="020B0603020203020204" pitchFamily="34" charset="0"/>
              </a:rPr>
              <a:t>SME’s</a:t>
            </a:r>
            <a:endParaRPr lang="en-US" dirty="0"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endParaRPr lang="en-US" b="1" i="1" dirty="0"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grpSp>
        <p:nvGrpSpPr>
          <p:cNvPr id="70" name="Google Shape;686;p6">
            <a:extLst>
              <a:ext uri="{FF2B5EF4-FFF2-40B4-BE49-F238E27FC236}">
                <a16:creationId xmlns:a16="http://schemas.microsoft.com/office/drawing/2014/main" id="{16054B03-3B9D-4242-B3CA-D1B9021EB8F5}"/>
              </a:ext>
            </a:extLst>
          </p:cNvPr>
          <p:cNvGrpSpPr/>
          <p:nvPr/>
        </p:nvGrpSpPr>
        <p:grpSpPr>
          <a:xfrm>
            <a:off x="7304757" y="2917576"/>
            <a:ext cx="223013" cy="223292"/>
            <a:chOff x="8795455" y="900735"/>
            <a:chExt cx="297818" cy="298195"/>
          </a:xfrm>
        </p:grpSpPr>
        <p:sp>
          <p:nvSpPr>
            <p:cNvPr id="71" name="Google Shape;687;p6">
              <a:extLst>
                <a:ext uri="{FF2B5EF4-FFF2-40B4-BE49-F238E27FC236}">
                  <a16:creationId xmlns:a16="http://schemas.microsoft.com/office/drawing/2014/main" id="{CC5D2B25-CA78-A54F-AE3A-1A4C2826FE21}"/>
                </a:ext>
              </a:extLst>
            </p:cNvPr>
            <p:cNvSpPr/>
            <p:nvPr/>
          </p:nvSpPr>
          <p:spPr>
            <a:xfrm>
              <a:off x="8795455" y="900735"/>
              <a:ext cx="297818" cy="298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" name="Google Shape;688;p6" descr="Checkmark">
              <a:extLst>
                <a:ext uri="{FF2B5EF4-FFF2-40B4-BE49-F238E27FC236}">
                  <a16:creationId xmlns:a16="http://schemas.microsoft.com/office/drawing/2014/main" id="{D210B265-C918-FB44-BC06-64D18BB8491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62132" y="964530"/>
              <a:ext cx="164463" cy="164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684;p6">
            <a:extLst>
              <a:ext uri="{FF2B5EF4-FFF2-40B4-BE49-F238E27FC236}">
                <a16:creationId xmlns:a16="http://schemas.microsoft.com/office/drawing/2014/main" id="{7312A54E-2D26-6B46-A7F4-331B4692D492}"/>
              </a:ext>
            </a:extLst>
          </p:cNvPr>
          <p:cNvSpPr/>
          <p:nvPr/>
        </p:nvSpPr>
        <p:spPr>
          <a:xfrm>
            <a:off x="782256" y="2326036"/>
            <a:ext cx="362329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A8C8"/>
              </a:buClr>
              <a:buSzPts val="1050"/>
            </a:pPr>
            <a:r>
              <a:rPr lang="en-IN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Based on CEFR guidelines</a:t>
            </a:r>
          </a:p>
        </p:txBody>
      </p:sp>
      <p:grpSp>
        <p:nvGrpSpPr>
          <p:cNvPr id="168" name="Google Shape;686;p6">
            <a:extLst>
              <a:ext uri="{FF2B5EF4-FFF2-40B4-BE49-F238E27FC236}">
                <a16:creationId xmlns:a16="http://schemas.microsoft.com/office/drawing/2014/main" id="{DCC4EB5E-F084-D741-8D9E-F649A4E837EA}"/>
              </a:ext>
            </a:extLst>
          </p:cNvPr>
          <p:cNvGrpSpPr/>
          <p:nvPr/>
        </p:nvGrpSpPr>
        <p:grpSpPr>
          <a:xfrm>
            <a:off x="622496" y="2370463"/>
            <a:ext cx="184308" cy="184539"/>
            <a:chOff x="8795455" y="900735"/>
            <a:chExt cx="297818" cy="298195"/>
          </a:xfrm>
        </p:grpSpPr>
        <p:sp>
          <p:nvSpPr>
            <p:cNvPr id="169" name="Google Shape;687;p6">
              <a:extLst>
                <a:ext uri="{FF2B5EF4-FFF2-40B4-BE49-F238E27FC236}">
                  <a16:creationId xmlns:a16="http://schemas.microsoft.com/office/drawing/2014/main" id="{4559892A-2123-4C40-BCC8-A613C504EE97}"/>
                </a:ext>
              </a:extLst>
            </p:cNvPr>
            <p:cNvSpPr/>
            <p:nvPr/>
          </p:nvSpPr>
          <p:spPr>
            <a:xfrm>
              <a:off x="8795455" y="900735"/>
              <a:ext cx="297818" cy="298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0" name="Google Shape;688;p6" descr="Checkmark">
              <a:extLst>
                <a:ext uri="{FF2B5EF4-FFF2-40B4-BE49-F238E27FC236}">
                  <a16:creationId xmlns:a16="http://schemas.microsoft.com/office/drawing/2014/main" id="{8C6D6B32-930F-D742-90F4-550919DCC76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62132" y="964530"/>
              <a:ext cx="164463" cy="164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684;p6">
            <a:extLst>
              <a:ext uri="{FF2B5EF4-FFF2-40B4-BE49-F238E27FC236}">
                <a16:creationId xmlns:a16="http://schemas.microsoft.com/office/drawing/2014/main" id="{E2BA9E77-ACCA-EC4F-A254-D7CE7AE6C818}"/>
              </a:ext>
            </a:extLst>
          </p:cNvPr>
          <p:cNvSpPr/>
          <p:nvPr/>
        </p:nvSpPr>
        <p:spPr>
          <a:xfrm>
            <a:off x="951089" y="4373068"/>
            <a:ext cx="3623298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A8C8"/>
              </a:buClr>
              <a:buSzPts val="1050"/>
            </a:pP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Overall </a:t>
            </a:r>
            <a:r>
              <a:rPr lang="en-US" sz="1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</a:t>
            </a:r>
            <a:r>
              <a:rPr lang="en-US" sz="1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peechX</a:t>
            </a: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Score and 4 Sub-Scores</a:t>
            </a:r>
          </a:p>
          <a:p>
            <a:pPr>
              <a:buClr>
                <a:srgbClr val="00A8C8"/>
              </a:buClr>
              <a:buSzPts val="1050"/>
            </a:pPr>
            <a:endParaRPr lang="en-US" sz="5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228600" indent="-228600">
              <a:buClr>
                <a:srgbClr val="009DE0"/>
              </a:buClr>
              <a:buSzPts val="1050"/>
              <a:buFont typeface="Arial"/>
              <a:buAutoNum type="arabicPeriod"/>
            </a:pP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Pronunciation*</a:t>
            </a:r>
          </a:p>
          <a:p>
            <a:pPr marL="228600" indent="-228600">
              <a:buClr>
                <a:srgbClr val="009DE0"/>
              </a:buClr>
              <a:buSzPts val="1050"/>
              <a:buFont typeface="Arial"/>
              <a:buAutoNum type="arabicPeriod"/>
            </a:pP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Fluency</a:t>
            </a:r>
          </a:p>
          <a:p>
            <a:pPr marL="228600" indent="-228600">
              <a:buClr>
                <a:srgbClr val="009DE0"/>
              </a:buClr>
              <a:buSzPts val="1050"/>
              <a:buFont typeface="Arial"/>
              <a:buAutoNum type="arabicPeriod"/>
            </a:pP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Grammar*</a:t>
            </a:r>
          </a:p>
          <a:p>
            <a:pPr marL="228600" indent="-228600">
              <a:buClr>
                <a:srgbClr val="009DE0"/>
              </a:buClr>
              <a:buSzPts val="1050"/>
              <a:buFont typeface="Arial"/>
              <a:buAutoNum type="arabicPeriod"/>
            </a:pP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Listening Comprehension</a:t>
            </a:r>
          </a:p>
          <a:p>
            <a:pPr marL="228600" indent="-228600">
              <a:buClr>
                <a:srgbClr val="00A8C8"/>
              </a:buClr>
              <a:buSzPts val="1050"/>
              <a:buFont typeface="Arial"/>
              <a:buAutoNum type="arabicPeriod"/>
            </a:pP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28600" indent="-228600">
              <a:buClr>
                <a:srgbClr val="00A8C8"/>
              </a:buClr>
              <a:buSzPts val="1050"/>
              <a:buFont typeface="Arial"/>
              <a:buAutoNum type="arabicPeriod"/>
            </a:pP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28600" indent="-228600">
              <a:buClr>
                <a:srgbClr val="00A8C8"/>
              </a:buClr>
              <a:buSzPts val="1050"/>
              <a:buFont typeface="Arial"/>
              <a:buAutoNum type="arabicPeriod"/>
            </a:pPr>
            <a:endParaRPr lang="en-IN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2" name="Google Shape;684;p6">
            <a:extLst>
              <a:ext uri="{FF2B5EF4-FFF2-40B4-BE49-F238E27FC236}">
                <a16:creationId xmlns:a16="http://schemas.microsoft.com/office/drawing/2014/main" id="{7A70722B-9A9A-994B-85DC-B559642F3282}"/>
              </a:ext>
            </a:extLst>
          </p:cNvPr>
          <p:cNvSpPr/>
          <p:nvPr/>
        </p:nvSpPr>
        <p:spPr>
          <a:xfrm>
            <a:off x="951089" y="5476569"/>
            <a:ext cx="362329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A8C8"/>
              </a:buClr>
              <a:buSzPts val="1050"/>
            </a:pPr>
            <a:r>
              <a:rPr lang="en-US" sz="1200" b="1" dirty="0">
                <a:solidFill>
                  <a:schemeClr val="accent1"/>
                </a:solidFill>
              </a:rPr>
              <a:t>CEFR Ratings available</a:t>
            </a:r>
          </a:p>
        </p:txBody>
      </p:sp>
      <p:grpSp>
        <p:nvGrpSpPr>
          <p:cNvPr id="173" name="Google Shape;686;p6">
            <a:extLst>
              <a:ext uri="{FF2B5EF4-FFF2-40B4-BE49-F238E27FC236}">
                <a16:creationId xmlns:a16="http://schemas.microsoft.com/office/drawing/2014/main" id="{ECCB5A1C-014A-C34C-899D-D6A238C32DAA}"/>
              </a:ext>
            </a:extLst>
          </p:cNvPr>
          <p:cNvGrpSpPr/>
          <p:nvPr/>
        </p:nvGrpSpPr>
        <p:grpSpPr>
          <a:xfrm>
            <a:off x="672484" y="5506849"/>
            <a:ext cx="184308" cy="184539"/>
            <a:chOff x="8795455" y="900735"/>
            <a:chExt cx="297818" cy="298195"/>
          </a:xfrm>
        </p:grpSpPr>
        <p:sp>
          <p:nvSpPr>
            <p:cNvPr id="174" name="Google Shape;687;p6">
              <a:extLst>
                <a:ext uri="{FF2B5EF4-FFF2-40B4-BE49-F238E27FC236}">
                  <a16:creationId xmlns:a16="http://schemas.microsoft.com/office/drawing/2014/main" id="{ACEEA6ED-58FE-3C4A-BD2C-196328860A7D}"/>
                </a:ext>
              </a:extLst>
            </p:cNvPr>
            <p:cNvSpPr/>
            <p:nvPr/>
          </p:nvSpPr>
          <p:spPr>
            <a:xfrm>
              <a:off x="8795455" y="900735"/>
              <a:ext cx="297818" cy="2981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endParaRPr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5" name="Google Shape;688;p6" descr="Checkmark">
              <a:extLst>
                <a:ext uri="{FF2B5EF4-FFF2-40B4-BE49-F238E27FC236}">
                  <a16:creationId xmlns:a16="http://schemas.microsoft.com/office/drawing/2014/main" id="{D5AE97EF-BCB8-D341-8444-3566C7215B5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62132" y="964530"/>
              <a:ext cx="164463" cy="16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686;p6">
            <a:extLst>
              <a:ext uri="{FF2B5EF4-FFF2-40B4-BE49-F238E27FC236}">
                <a16:creationId xmlns:a16="http://schemas.microsoft.com/office/drawing/2014/main" id="{05DF8FAD-ED88-D446-B299-7D0AC6388051}"/>
              </a:ext>
            </a:extLst>
          </p:cNvPr>
          <p:cNvGrpSpPr/>
          <p:nvPr/>
        </p:nvGrpSpPr>
        <p:grpSpPr>
          <a:xfrm>
            <a:off x="7313649" y="4021963"/>
            <a:ext cx="223013" cy="223292"/>
            <a:chOff x="8795455" y="900735"/>
            <a:chExt cx="297818" cy="298195"/>
          </a:xfrm>
        </p:grpSpPr>
        <p:sp>
          <p:nvSpPr>
            <p:cNvPr id="178" name="Google Shape;687;p6">
              <a:extLst>
                <a:ext uri="{FF2B5EF4-FFF2-40B4-BE49-F238E27FC236}">
                  <a16:creationId xmlns:a16="http://schemas.microsoft.com/office/drawing/2014/main" id="{37BB882E-E9A9-B04C-811E-7754D4D12F5A}"/>
                </a:ext>
              </a:extLst>
            </p:cNvPr>
            <p:cNvSpPr/>
            <p:nvPr/>
          </p:nvSpPr>
          <p:spPr>
            <a:xfrm>
              <a:off x="8795455" y="900735"/>
              <a:ext cx="297818" cy="298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688;p6" descr="Checkmark">
              <a:extLst>
                <a:ext uri="{FF2B5EF4-FFF2-40B4-BE49-F238E27FC236}">
                  <a16:creationId xmlns:a16="http://schemas.microsoft.com/office/drawing/2014/main" id="{91D44FE6-AE9C-D240-AA88-69085417811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62132" y="964530"/>
              <a:ext cx="164463" cy="164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679;p6">
            <a:extLst>
              <a:ext uri="{FF2B5EF4-FFF2-40B4-BE49-F238E27FC236}">
                <a16:creationId xmlns:a16="http://schemas.microsoft.com/office/drawing/2014/main" id="{2F47E9C2-DA59-1A45-A29F-1CEBF3A8C75B}"/>
              </a:ext>
            </a:extLst>
          </p:cNvPr>
          <p:cNvSpPr/>
          <p:nvPr/>
        </p:nvSpPr>
        <p:spPr>
          <a:xfrm>
            <a:off x="663761" y="1379811"/>
            <a:ext cx="4490422" cy="43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buClr>
                <a:schemeClr val="lt1"/>
              </a:buClr>
              <a:buSzPts val="16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685;p6">
            <a:extLst>
              <a:ext uri="{FF2B5EF4-FFF2-40B4-BE49-F238E27FC236}">
                <a16:creationId xmlns:a16="http://schemas.microsoft.com/office/drawing/2014/main" id="{91D9D29A-FF34-894F-BB38-D2E282E4E1E9}"/>
              </a:ext>
            </a:extLst>
          </p:cNvPr>
          <p:cNvSpPr/>
          <p:nvPr/>
        </p:nvSpPr>
        <p:spPr>
          <a:xfrm>
            <a:off x="951089" y="1429679"/>
            <a:ext cx="323064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1200"/>
            </a:pPr>
            <a:r>
              <a:rPr lang="en-US" sz="1600" b="1" dirty="0">
                <a:solidFill>
                  <a:srgbClr val="FFFFFF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Content</a:t>
            </a:r>
            <a:endParaRPr lang="en-US" sz="2400" dirty="0"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7D9974-EF01-FD40-A45C-BBAD5AC2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7819" y="1318390"/>
            <a:ext cx="1214907" cy="12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AFFDC56-51CB-D24F-A4BA-03383D876648}"/>
              </a:ext>
            </a:extLst>
          </p:cNvPr>
          <p:cNvCxnSpPr>
            <a:cxnSpLocks/>
          </p:cNvCxnSpPr>
          <p:nvPr/>
        </p:nvCxnSpPr>
        <p:spPr>
          <a:xfrm>
            <a:off x="1907902" y="1951100"/>
            <a:ext cx="3043978" cy="0"/>
          </a:xfrm>
          <a:prstGeom prst="straightConnector1">
            <a:avLst/>
          </a:prstGeom>
          <a:ln w="19050">
            <a:solidFill>
              <a:srgbClr val="0FB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A0C1695-CFA9-0347-8B27-0472C1F3A52F}"/>
              </a:ext>
            </a:extLst>
          </p:cNvPr>
          <p:cNvCxnSpPr>
            <a:cxnSpLocks/>
          </p:cNvCxnSpPr>
          <p:nvPr/>
        </p:nvCxnSpPr>
        <p:spPr>
          <a:xfrm>
            <a:off x="7259387" y="2057633"/>
            <a:ext cx="1173775" cy="0"/>
          </a:xfrm>
          <a:prstGeom prst="straightConnector1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CADF1D6-56B5-6E4C-BE91-07256C10CA93}"/>
              </a:ext>
            </a:extLst>
          </p:cNvPr>
          <p:cNvCxnSpPr>
            <a:cxnSpLocks/>
            <a:stCxn id="137" idx="6"/>
          </p:cNvCxnSpPr>
          <p:nvPr/>
        </p:nvCxnSpPr>
        <p:spPr>
          <a:xfrm>
            <a:off x="2999136" y="3497635"/>
            <a:ext cx="2900698" cy="0"/>
          </a:xfrm>
          <a:prstGeom prst="straightConnector1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B34D5B2-697E-6148-8E6B-C218CD18DD51}"/>
              </a:ext>
            </a:extLst>
          </p:cNvPr>
          <p:cNvCxnSpPr>
            <a:cxnSpLocks/>
            <a:endCxn id="136" idx="2"/>
          </p:cNvCxnSpPr>
          <p:nvPr/>
        </p:nvCxnSpPr>
        <p:spPr>
          <a:xfrm flipV="1">
            <a:off x="7661795" y="3718013"/>
            <a:ext cx="1169613" cy="3576"/>
          </a:xfrm>
          <a:prstGeom prst="straightConnector1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7" y="687613"/>
            <a:ext cx="7871177" cy="96472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Key evaluation parameters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CF8072C-6F44-A345-A853-20006CBBA024}"/>
              </a:ext>
            </a:extLst>
          </p:cNvPr>
          <p:cNvSpPr/>
          <p:nvPr/>
        </p:nvSpPr>
        <p:spPr>
          <a:xfrm>
            <a:off x="1840940" y="5015887"/>
            <a:ext cx="9056454" cy="503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49;p4">
            <a:extLst>
              <a:ext uri="{FF2B5EF4-FFF2-40B4-BE49-F238E27FC236}">
                <a16:creationId xmlns:a16="http://schemas.microsoft.com/office/drawing/2014/main" id="{F3ED9B9C-2831-4643-8BAF-163A779344F4}"/>
              </a:ext>
            </a:extLst>
          </p:cNvPr>
          <p:cNvSpPr/>
          <p:nvPr/>
        </p:nvSpPr>
        <p:spPr>
          <a:xfrm>
            <a:off x="1706143" y="5098508"/>
            <a:ext cx="877971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B357A"/>
              </a:buClr>
              <a:buSzPts val="1200"/>
            </a:pPr>
            <a:r>
              <a:rPr lang="en-US" sz="1600" b="1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Product builds in the nuances of VNA trainer evaluation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39A3CF-1F8B-DF47-9B11-AB52CA51964A}"/>
              </a:ext>
            </a:extLst>
          </p:cNvPr>
          <p:cNvSpPr/>
          <p:nvPr/>
        </p:nvSpPr>
        <p:spPr>
          <a:xfrm>
            <a:off x="4629926" y="1652337"/>
            <a:ext cx="1506681" cy="1519167"/>
          </a:xfrm>
          <a:prstGeom prst="rect">
            <a:avLst/>
          </a:prstGeom>
          <a:solidFill>
            <a:srgbClr val="00AC4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7F3152-9E77-B342-8993-BC8D88145ACF}"/>
              </a:ext>
            </a:extLst>
          </p:cNvPr>
          <p:cNvSpPr/>
          <p:nvPr/>
        </p:nvSpPr>
        <p:spPr>
          <a:xfrm>
            <a:off x="6157390" y="1893487"/>
            <a:ext cx="1184726" cy="1278016"/>
          </a:xfrm>
          <a:prstGeom prst="rect">
            <a:avLst/>
          </a:prstGeom>
          <a:solidFill>
            <a:srgbClr val="009DE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B0F529-2729-FD4D-B801-3A058F328EA5}"/>
              </a:ext>
            </a:extLst>
          </p:cNvPr>
          <p:cNvSpPr/>
          <p:nvPr/>
        </p:nvSpPr>
        <p:spPr>
          <a:xfrm>
            <a:off x="6157390" y="3173901"/>
            <a:ext cx="1545970" cy="153689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96FD5B-F2BE-0940-9124-27739911CB56}"/>
              </a:ext>
            </a:extLst>
          </p:cNvPr>
          <p:cNvSpPr/>
          <p:nvPr/>
        </p:nvSpPr>
        <p:spPr>
          <a:xfrm>
            <a:off x="4951880" y="3171604"/>
            <a:ext cx="1184726" cy="1080554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oogle Shape;684;p6">
            <a:extLst>
              <a:ext uri="{FF2B5EF4-FFF2-40B4-BE49-F238E27FC236}">
                <a16:creationId xmlns:a16="http://schemas.microsoft.com/office/drawing/2014/main" id="{36E6354C-724F-604B-A18A-715BE2CD382A}"/>
              </a:ext>
            </a:extLst>
          </p:cNvPr>
          <p:cNvSpPr/>
          <p:nvPr/>
        </p:nvSpPr>
        <p:spPr>
          <a:xfrm>
            <a:off x="4670695" y="2292921"/>
            <a:ext cx="143394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A8C8"/>
              </a:buClr>
              <a:buSzPts val="1050"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Pronunciation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2735D6E-4BE8-1D4F-968F-0989BFFDD5AF}"/>
              </a:ext>
            </a:extLst>
          </p:cNvPr>
          <p:cNvSpPr/>
          <p:nvPr/>
        </p:nvSpPr>
        <p:spPr>
          <a:xfrm>
            <a:off x="1840940" y="2122275"/>
            <a:ext cx="2493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AC41"/>
              </a:buClr>
              <a:buSzPts val="1050"/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02C77"/>
                </a:solidFill>
              </a:rPr>
              <a:t>Check for 8+ High Impact</a:t>
            </a:r>
            <a:br>
              <a:rPr lang="en-IN" sz="1200" dirty="0">
                <a:solidFill>
                  <a:srgbClr val="002C77"/>
                </a:solidFill>
              </a:rPr>
            </a:br>
            <a:r>
              <a:rPr lang="en-IN" sz="1200" dirty="0">
                <a:solidFill>
                  <a:srgbClr val="002C77"/>
                </a:solidFill>
              </a:rPr>
              <a:t>Non-trainable sounds – e.g. </a:t>
            </a:r>
            <a:r>
              <a:rPr lang="en-IN" sz="1200" b="1" dirty="0">
                <a:solidFill>
                  <a:srgbClr val="002C77"/>
                </a:solidFill>
              </a:rPr>
              <a:t>Consonant Swap, Vowel swaps</a:t>
            </a:r>
            <a:br>
              <a:rPr lang="en-IN" sz="1200" b="1" dirty="0">
                <a:solidFill>
                  <a:srgbClr val="002C77"/>
                </a:solidFill>
              </a:rPr>
            </a:br>
            <a:r>
              <a:rPr lang="en-IN" sz="1200" b="1" dirty="0">
                <a:solidFill>
                  <a:srgbClr val="002C77"/>
                </a:solidFill>
              </a:rPr>
              <a:t> </a:t>
            </a:r>
            <a:r>
              <a:rPr lang="en-IN" sz="1200" dirty="0">
                <a:solidFill>
                  <a:srgbClr val="002C77"/>
                </a:solidFill>
              </a:rPr>
              <a:t>e.g. (sheet – seat), (this – dis), apologize (z-j) </a:t>
            </a:r>
          </a:p>
        </p:txBody>
      </p:sp>
      <p:sp>
        <p:nvSpPr>
          <p:cNvPr id="64" name="Google Shape;684;p6">
            <a:extLst>
              <a:ext uri="{FF2B5EF4-FFF2-40B4-BE49-F238E27FC236}">
                <a16:creationId xmlns:a16="http://schemas.microsoft.com/office/drawing/2014/main" id="{E38CC732-E9DA-244B-B984-36A3628831CE}"/>
              </a:ext>
            </a:extLst>
          </p:cNvPr>
          <p:cNvSpPr/>
          <p:nvPr/>
        </p:nvSpPr>
        <p:spPr>
          <a:xfrm>
            <a:off x="6240120" y="2455798"/>
            <a:ext cx="10192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A8C8"/>
              </a:buClr>
              <a:buSzPts val="1050"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Grammar</a:t>
            </a:r>
          </a:p>
        </p:txBody>
      </p:sp>
      <p:sp>
        <p:nvSpPr>
          <p:cNvPr id="73" name="Google Shape;684;p6">
            <a:extLst>
              <a:ext uri="{FF2B5EF4-FFF2-40B4-BE49-F238E27FC236}">
                <a16:creationId xmlns:a16="http://schemas.microsoft.com/office/drawing/2014/main" id="{4D64FCBE-370C-E54F-829A-33C12577AB95}"/>
              </a:ext>
            </a:extLst>
          </p:cNvPr>
          <p:cNvSpPr/>
          <p:nvPr/>
        </p:nvSpPr>
        <p:spPr>
          <a:xfrm>
            <a:off x="6420742" y="3724860"/>
            <a:ext cx="10192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A8C8"/>
              </a:buClr>
              <a:buSzPts val="1050"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Listening</a:t>
            </a:r>
          </a:p>
        </p:txBody>
      </p:sp>
      <p:sp>
        <p:nvSpPr>
          <p:cNvPr id="74" name="Google Shape;684;p6">
            <a:extLst>
              <a:ext uri="{FF2B5EF4-FFF2-40B4-BE49-F238E27FC236}">
                <a16:creationId xmlns:a16="http://schemas.microsoft.com/office/drawing/2014/main" id="{F0E826D8-A3B1-B846-A089-71DB877F4DFC}"/>
              </a:ext>
            </a:extLst>
          </p:cNvPr>
          <p:cNvSpPr/>
          <p:nvPr/>
        </p:nvSpPr>
        <p:spPr>
          <a:xfrm>
            <a:off x="5034610" y="3557711"/>
            <a:ext cx="10192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A8C8"/>
              </a:buClr>
              <a:buSzPts val="1050"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Fluency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CDD8739-F9EF-544C-8089-35ED8BD79534}"/>
              </a:ext>
            </a:extLst>
          </p:cNvPr>
          <p:cNvSpPr/>
          <p:nvPr/>
        </p:nvSpPr>
        <p:spPr>
          <a:xfrm>
            <a:off x="8269771" y="2368032"/>
            <a:ext cx="2373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9DE0"/>
              </a:buClr>
              <a:buSzPts val="1050"/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02C77"/>
                </a:solidFill>
              </a:rPr>
              <a:t>Check for </a:t>
            </a:r>
            <a:r>
              <a:rPr lang="en-IN" sz="1200" b="1" dirty="0">
                <a:solidFill>
                  <a:srgbClr val="002C77"/>
                </a:solidFill>
              </a:rPr>
              <a:t>High Impact </a:t>
            </a:r>
            <a:r>
              <a:rPr lang="en-IN" sz="1200" dirty="0">
                <a:solidFill>
                  <a:srgbClr val="002C77"/>
                </a:solidFill>
              </a:rPr>
              <a:t>(e.g. SVA) and </a:t>
            </a:r>
            <a:r>
              <a:rPr lang="en-IN" sz="1200" b="1" dirty="0">
                <a:solidFill>
                  <a:srgbClr val="002C77"/>
                </a:solidFill>
              </a:rPr>
              <a:t>Low Impact </a:t>
            </a:r>
            <a:r>
              <a:rPr lang="en-IN" sz="1200" dirty="0">
                <a:solidFill>
                  <a:srgbClr val="002C77"/>
                </a:solidFill>
              </a:rPr>
              <a:t>(Prepositions etc) Grammatical errors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691AAB-29F2-3D44-8381-EBF36FA0AAB4}"/>
              </a:ext>
            </a:extLst>
          </p:cNvPr>
          <p:cNvSpPr/>
          <p:nvPr/>
        </p:nvSpPr>
        <p:spPr>
          <a:xfrm>
            <a:off x="2750989" y="3747319"/>
            <a:ext cx="1937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3"/>
              </a:buClr>
              <a:buSzPts val="1050"/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2C77"/>
                </a:solidFill>
              </a:rPr>
              <a:t>Measured across 10+ dimensions </a:t>
            </a:r>
            <a:r>
              <a:rPr lang="en-IN" sz="1200" dirty="0">
                <a:solidFill>
                  <a:srgbClr val="002C77"/>
                </a:solidFill>
              </a:rPr>
              <a:t>– Speaking Rate, Pausing etc.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4C7EE22-066D-024C-A8BD-295E812C990A}"/>
              </a:ext>
            </a:extLst>
          </p:cNvPr>
          <p:cNvSpPr/>
          <p:nvPr/>
        </p:nvSpPr>
        <p:spPr>
          <a:xfrm>
            <a:off x="8804212" y="4001819"/>
            <a:ext cx="225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6"/>
              </a:buClr>
              <a:buSzPts val="1050"/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02C77"/>
                </a:solidFill>
              </a:rPr>
              <a:t>“Story” based questions </a:t>
            </a:r>
          </a:p>
          <a:p>
            <a:pPr marL="171450" indent="-171450">
              <a:buClr>
                <a:schemeClr val="accent6"/>
              </a:buClr>
              <a:buSzPts val="1050"/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02C77"/>
                </a:solidFill>
              </a:rPr>
              <a:t>Check for </a:t>
            </a:r>
            <a:r>
              <a:rPr lang="en-IN" sz="1200" b="1" dirty="0">
                <a:solidFill>
                  <a:srgbClr val="002C77"/>
                </a:solidFill>
              </a:rPr>
              <a:t>Fact based </a:t>
            </a:r>
            <a:r>
              <a:rPr lang="en-IN" sz="1200" dirty="0">
                <a:solidFill>
                  <a:srgbClr val="002C77"/>
                </a:solidFill>
              </a:rPr>
              <a:t>and</a:t>
            </a:r>
            <a:r>
              <a:rPr lang="en-IN" sz="1200" b="1" dirty="0">
                <a:solidFill>
                  <a:srgbClr val="002C77"/>
                </a:solidFill>
              </a:rPr>
              <a:t> inference-based </a:t>
            </a:r>
            <a:r>
              <a:rPr lang="en-IN" sz="1200" dirty="0">
                <a:solidFill>
                  <a:srgbClr val="002C77"/>
                </a:solidFill>
              </a:rPr>
              <a:t>understanding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36EC54-7172-FB4C-8C11-2803DD911081}"/>
              </a:ext>
            </a:extLst>
          </p:cNvPr>
          <p:cNvSpPr/>
          <p:nvPr/>
        </p:nvSpPr>
        <p:spPr>
          <a:xfrm>
            <a:off x="1852482" y="1845478"/>
            <a:ext cx="226010" cy="226010"/>
          </a:xfrm>
          <a:prstGeom prst="ellipse">
            <a:avLst/>
          </a:prstGeom>
          <a:solidFill>
            <a:srgbClr val="00A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92A133E-ABF7-204E-8DF5-E92A9C82FD73}"/>
              </a:ext>
            </a:extLst>
          </p:cNvPr>
          <p:cNvSpPr/>
          <p:nvPr/>
        </p:nvSpPr>
        <p:spPr>
          <a:xfrm>
            <a:off x="8336097" y="1942463"/>
            <a:ext cx="226010" cy="226010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2363C6A-DDB7-3646-9B82-F30EE42F24D0}"/>
              </a:ext>
            </a:extLst>
          </p:cNvPr>
          <p:cNvSpPr/>
          <p:nvPr/>
        </p:nvSpPr>
        <p:spPr>
          <a:xfrm>
            <a:off x="8831408" y="3605008"/>
            <a:ext cx="226010" cy="2260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9271B0-8A7E-DD48-B4D5-1EA5226165FD}"/>
              </a:ext>
            </a:extLst>
          </p:cNvPr>
          <p:cNvSpPr/>
          <p:nvPr/>
        </p:nvSpPr>
        <p:spPr>
          <a:xfrm>
            <a:off x="2773126" y="3384630"/>
            <a:ext cx="226010" cy="2260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E0546C38-80C5-7443-ADF1-6557F40F03C3}"/>
              </a:ext>
            </a:extLst>
          </p:cNvPr>
          <p:cNvSpPr/>
          <p:nvPr/>
        </p:nvSpPr>
        <p:spPr>
          <a:xfrm>
            <a:off x="1087660" y="1378825"/>
            <a:ext cx="10217649" cy="21664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CDEA95D-9BCD-4A48-8414-EAF81A926931}"/>
              </a:ext>
            </a:extLst>
          </p:cNvPr>
          <p:cNvSpPr/>
          <p:nvPr/>
        </p:nvSpPr>
        <p:spPr>
          <a:xfrm>
            <a:off x="8854773" y="3719604"/>
            <a:ext cx="2449492" cy="17928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874469-8070-5541-BA82-F906E691C906}"/>
              </a:ext>
            </a:extLst>
          </p:cNvPr>
          <p:cNvSpPr/>
          <p:nvPr/>
        </p:nvSpPr>
        <p:spPr>
          <a:xfrm>
            <a:off x="4902221" y="3719604"/>
            <a:ext cx="2348231" cy="1792865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2635C6-010A-484F-9CBD-9759319A65A2}"/>
              </a:ext>
            </a:extLst>
          </p:cNvPr>
          <p:cNvSpPr/>
          <p:nvPr/>
        </p:nvSpPr>
        <p:spPr>
          <a:xfrm>
            <a:off x="1073806" y="3719604"/>
            <a:ext cx="2449492" cy="17928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AECC46-72ED-174E-9A97-4D24D6AC69D6}"/>
              </a:ext>
            </a:extLst>
          </p:cNvPr>
          <p:cNvSpPr/>
          <p:nvPr/>
        </p:nvSpPr>
        <p:spPr>
          <a:xfrm>
            <a:off x="1201430" y="5656205"/>
            <a:ext cx="1949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latin typeface="Mute" pitchFamily="2" charset="77"/>
              </a:rPr>
              <a:t>Online assessment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75B8DA-AD91-014F-A13B-1C533D38BD54}"/>
              </a:ext>
            </a:extLst>
          </p:cNvPr>
          <p:cNvSpPr/>
          <p:nvPr/>
        </p:nvSpPr>
        <p:spPr>
          <a:xfrm>
            <a:off x="4976012" y="5674073"/>
            <a:ext cx="2220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400" dirty="0">
                <a:latin typeface="Mute" pitchFamily="2" charset="77"/>
              </a:rPr>
              <a:t>AI-based proctoring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7B7776-F4AD-1742-A234-D2781A1CD05D}"/>
              </a:ext>
            </a:extLst>
          </p:cNvPr>
          <p:cNvSpPr/>
          <p:nvPr/>
        </p:nvSpPr>
        <p:spPr>
          <a:xfrm>
            <a:off x="9001663" y="5561770"/>
            <a:ext cx="2220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400" dirty="0">
                <a:latin typeface="Mute" pitchFamily="2" charset="77"/>
              </a:rPr>
              <a:t>Student’s report with Credibility Index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1E5D633-FB6A-B04D-8345-6D653A1A7969}"/>
              </a:ext>
            </a:extLst>
          </p:cNvPr>
          <p:cNvCxnSpPr>
            <a:cxnSpLocks/>
          </p:cNvCxnSpPr>
          <p:nvPr/>
        </p:nvCxnSpPr>
        <p:spPr>
          <a:xfrm>
            <a:off x="3637941" y="4115722"/>
            <a:ext cx="9380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FC37DED-F103-AA48-B5B1-1EF069B3EAC3}"/>
              </a:ext>
            </a:extLst>
          </p:cNvPr>
          <p:cNvCxnSpPr>
            <a:cxnSpLocks/>
          </p:cNvCxnSpPr>
          <p:nvPr/>
        </p:nvCxnSpPr>
        <p:spPr>
          <a:xfrm flipV="1">
            <a:off x="3637941" y="4763907"/>
            <a:ext cx="938034" cy="11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739F02-0FDC-074E-9FFE-907FB56132F2}"/>
              </a:ext>
            </a:extLst>
          </p:cNvPr>
          <p:cNvCxnSpPr>
            <a:cxnSpLocks/>
          </p:cNvCxnSpPr>
          <p:nvPr/>
        </p:nvCxnSpPr>
        <p:spPr>
          <a:xfrm>
            <a:off x="3637941" y="5388938"/>
            <a:ext cx="9380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FE8FDF-0FD3-4D48-98E4-9A78FC33A404}"/>
              </a:ext>
            </a:extLst>
          </p:cNvPr>
          <p:cNvCxnSpPr>
            <a:cxnSpLocks/>
          </p:cNvCxnSpPr>
          <p:nvPr/>
        </p:nvCxnSpPr>
        <p:spPr>
          <a:xfrm>
            <a:off x="7481134" y="4460132"/>
            <a:ext cx="9924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D711F48-12F2-D143-B93A-D6E2BC1AA7D4}"/>
              </a:ext>
            </a:extLst>
          </p:cNvPr>
          <p:cNvSpPr/>
          <p:nvPr/>
        </p:nvSpPr>
        <p:spPr>
          <a:xfrm>
            <a:off x="3115686" y="3801111"/>
            <a:ext cx="1949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Video Feed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87DC88-724A-9F42-86BA-CBDD5F1DE82A}"/>
              </a:ext>
            </a:extLst>
          </p:cNvPr>
          <p:cNvSpPr/>
          <p:nvPr/>
        </p:nvSpPr>
        <p:spPr>
          <a:xfrm>
            <a:off x="3115686" y="4460866"/>
            <a:ext cx="1949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Audio Feed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79C244-D266-6D48-87CA-38CBDEC16A44}"/>
              </a:ext>
            </a:extLst>
          </p:cNvPr>
          <p:cNvSpPr/>
          <p:nvPr/>
        </p:nvSpPr>
        <p:spPr>
          <a:xfrm>
            <a:off x="3115686" y="5074324"/>
            <a:ext cx="1949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Screen Feed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8E9EE9-980D-F543-BEC3-7E030127D647}"/>
              </a:ext>
            </a:extLst>
          </p:cNvPr>
          <p:cNvSpPr/>
          <p:nvPr/>
        </p:nvSpPr>
        <p:spPr>
          <a:xfrm>
            <a:off x="6991388" y="4176180"/>
            <a:ext cx="1949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Violations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C87782-DB2A-BD4A-BEB9-A209B799B3F5}"/>
              </a:ext>
            </a:extLst>
          </p:cNvPr>
          <p:cNvGrpSpPr/>
          <p:nvPr/>
        </p:nvGrpSpPr>
        <p:grpSpPr>
          <a:xfrm>
            <a:off x="5562749" y="4153686"/>
            <a:ext cx="1027174" cy="947113"/>
            <a:chOff x="8960295" y="4012687"/>
            <a:chExt cx="1534509" cy="1534509"/>
          </a:xfrm>
        </p:grpSpPr>
        <p:pic>
          <p:nvPicPr>
            <p:cNvPr id="48" name="Picture 4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943F17E-95A2-C64A-900F-7A7D5430E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0295" y="4012687"/>
              <a:ext cx="1534509" cy="153450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0B44294-8B46-AE49-9018-A7E2C0938156}"/>
                </a:ext>
              </a:extLst>
            </p:cNvPr>
            <p:cNvSpPr/>
            <p:nvPr/>
          </p:nvSpPr>
          <p:spPr>
            <a:xfrm>
              <a:off x="9591157" y="4447918"/>
              <a:ext cx="264593" cy="25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5">
            <a:extLst>
              <a:ext uri="{FF2B5EF4-FFF2-40B4-BE49-F238E27FC236}">
                <a16:creationId xmlns:a16="http://schemas.microsoft.com/office/drawing/2014/main" id="{049BA29A-62A9-4B43-9A73-95C8D9E47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52609" y="4063641"/>
            <a:ext cx="1070159" cy="107015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6B1E1F17-51C5-2E42-8AD5-DA553A40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5650" y="4359102"/>
            <a:ext cx="446258" cy="44625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30B178D1-4645-7B45-82C1-79D4C097B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815650" y="4930602"/>
            <a:ext cx="446258" cy="446258"/>
          </a:xfrm>
          <a:prstGeom prst="rect">
            <a:avLst/>
          </a:prstGeom>
        </p:spPr>
      </p:pic>
      <p:pic>
        <p:nvPicPr>
          <p:cNvPr id="53" name="Graphic 302">
            <a:extLst>
              <a:ext uri="{FF2B5EF4-FFF2-40B4-BE49-F238E27FC236}">
                <a16:creationId xmlns:a16="http://schemas.microsoft.com/office/drawing/2014/main" id="{84D46056-BEDD-D042-BFDE-9A7B2C3BB9C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5650" y="3776172"/>
            <a:ext cx="446258" cy="44625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4A6A5A-B90D-8745-B59F-691F1B149E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0394" y="4299179"/>
            <a:ext cx="406400" cy="406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A5DD046E-F839-3446-A2DD-F0526AAFC4F9}"/>
              </a:ext>
            </a:extLst>
          </p:cNvPr>
          <p:cNvGrpSpPr/>
          <p:nvPr/>
        </p:nvGrpSpPr>
        <p:grpSpPr>
          <a:xfrm>
            <a:off x="1520489" y="4153686"/>
            <a:ext cx="1027174" cy="947113"/>
            <a:chOff x="8960295" y="4012687"/>
            <a:chExt cx="1534509" cy="1534509"/>
          </a:xfrm>
        </p:grpSpPr>
        <p:pic>
          <p:nvPicPr>
            <p:cNvPr id="66" name="Picture 6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19B06FD-666B-774C-BC22-6BA412492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0295" y="4012687"/>
              <a:ext cx="1534509" cy="153450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FA367BA-6069-0443-8A5B-4B1851B26AAF}"/>
                </a:ext>
              </a:extLst>
            </p:cNvPr>
            <p:cNvSpPr/>
            <p:nvPr/>
          </p:nvSpPr>
          <p:spPr>
            <a:xfrm>
              <a:off x="9591157" y="4447918"/>
              <a:ext cx="264593" cy="25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560A43F6-A8F2-A34B-8ED1-CECF8D9D0ADB}"/>
              </a:ext>
            </a:extLst>
          </p:cNvPr>
          <p:cNvSpPr/>
          <p:nvPr/>
        </p:nvSpPr>
        <p:spPr>
          <a:xfrm>
            <a:off x="1753009" y="4444570"/>
            <a:ext cx="396401" cy="37785"/>
          </a:xfrm>
          <a:prstGeom prst="rect">
            <a:avLst/>
          </a:prstGeom>
          <a:solidFill>
            <a:srgbClr val="00A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1CF751-E671-3749-AD9F-2657846F00AF}"/>
              </a:ext>
            </a:extLst>
          </p:cNvPr>
          <p:cNvSpPr/>
          <p:nvPr/>
        </p:nvSpPr>
        <p:spPr>
          <a:xfrm>
            <a:off x="1753009" y="4523738"/>
            <a:ext cx="396401" cy="37785"/>
          </a:xfrm>
          <a:prstGeom prst="rect">
            <a:avLst/>
          </a:prstGeom>
          <a:solidFill>
            <a:srgbClr val="00A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7E0F598-E7BD-CA4D-BF28-8C865AF71995}"/>
              </a:ext>
            </a:extLst>
          </p:cNvPr>
          <p:cNvSpPr/>
          <p:nvPr/>
        </p:nvSpPr>
        <p:spPr>
          <a:xfrm>
            <a:off x="1753009" y="4606865"/>
            <a:ext cx="537807" cy="37785"/>
          </a:xfrm>
          <a:prstGeom prst="rect">
            <a:avLst/>
          </a:prstGeom>
          <a:solidFill>
            <a:srgbClr val="00A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9B7C0A2-485B-494D-A26F-91FD2A302F23}"/>
              </a:ext>
            </a:extLst>
          </p:cNvPr>
          <p:cNvSpPr/>
          <p:nvPr/>
        </p:nvSpPr>
        <p:spPr>
          <a:xfrm>
            <a:off x="2202186" y="4453179"/>
            <a:ext cx="88630" cy="88630"/>
          </a:xfrm>
          <a:prstGeom prst="ellipse">
            <a:avLst/>
          </a:prstGeom>
          <a:solidFill>
            <a:srgbClr val="00A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4304760-D7F4-C141-8141-6FDAA1C3380A}"/>
              </a:ext>
            </a:extLst>
          </p:cNvPr>
          <p:cNvSpPr/>
          <p:nvPr/>
        </p:nvSpPr>
        <p:spPr>
          <a:xfrm>
            <a:off x="1753009" y="4354561"/>
            <a:ext cx="537807" cy="37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E453DD8-1409-754F-ADCC-8DD049CBF94F}"/>
              </a:ext>
            </a:extLst>
          </p:cNvPr>
          <p:cNvCxnSpPr>
            <a:cxnSpLocks/>
          </p:cNvCxnSpPr>
          <p:nvPr/>
        </p:nvCxnSpPr>
        <p:spPr>
          <a:xfrm>
            <a:off x="7499972" y="5064593"/>
            <a:ext cx="9924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F2B65FC-1BAF-6646-B10E-E18B7D36C1E6}"/>
              </a:ext>
            </a:extLst>
          </p:cNvPr>
          <p:cNvSpPr/>
          <p:nvPr/>
        </p:nvSpPr>
        <p:spPr>
          <a:xfrm>
            <a:off x="7010226" y="4780641"/>
            <a:ext cx="1949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Credibility Index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3B19301F-0799-4F42-8F51-B4F49614C7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272" t="6465" r="19567" b="56920"/>
          <a:stretch/>
        </p:blipFill>
        <p:spPr>
          <a:xfrm>
            <a:off x="1490182" y="2253755"/>
            <a:ext cx="1697577" cy="110941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F7EDE97D-E0F0-7842-9A51-303AF18BC5BA}"/>
              </a:ext>
            </a:extLst>
          </p:cNvPr>
          <p:cNvSpPr/>
          <p:nvPr/>
        </p:nvSpPr>
        <p:spPr>
          <a:xfrm>
            <a:off x="3398124" y="2380522"/>
            <a:ext cx="168099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C77"/>
                </a:solidFill>
              </a:rPr>
              <a:t>Customizable registration fields</a:t>
            </a: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2C77"/>
              </a:solidFill>
            </a:endParaRP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C77"/>
                </a:solidFill>
              </a:rPr>
              <a:t>Test-taker image taken</a:t>
            </a: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2C77"/>
              </a:solidFill>
            </a:endParaRP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C77"/>
                </a:solidFill>
              </a:rPr>
              <a:t>ID image Taken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320C195-2BAF-4645-939D-1565136E5F04}"/>
              </a:ext>
            </a:extLst>
          </p:cNvPr>
          <p:cNvSpPr txBox="1"/>
          <p:nvPr/>
        </p:nvSpPr>
        <p:spPr>
          <a:xfrm>
            <a:off x="1449665" y="1575894"/>
            <a:ext cx="17786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MMC Display" panose="020B0603020203020204" pitchFamily="34" charset="0"/>
                <a:ea typeface="Aktiv Grotesk" charset="0"/>
                <a:cs typeface="MMC Display" panose="020B0603020203020204" pitchFamily="34" charset="0"/>
              </a:rPr>
              <a:t>Candidate</a:t>
            </a:r>
            <a:br>
              <a:rPr lang="en-US" sz="900" b="1" dirty="0">
                <a:solidFill>
                  <a:schemeClr val="bg1"/>
                </a:solidFill>
                <a:latin typeface="MMC Display" panose="020B0603020203020204" pitchFamily="34" charset="0"/>
                <a:ea typeface="Aktiv Grotesk" charset="0"/>
                <a:cs typeface="MMC Display" panose="020B0603020203020204" pitchFamily="34" charset="0"/>
              </a:rPr>
            </a:br>
            <a:r>
              <a:rPr lang="en-US" sz="900" b="1" dirty="0">
                <a:solidFill>
                  <a:schemeClr val="bg1"/>
                </a:solidFill>
                <a:latin typeface="MMC Display" panose="020B0603020203020204" pitchFamily="34" charset="0"/>
                <a:ea typeface="Aktiv Grotesk" charset="0"/>
                <a:cs typeface="MMC Display" panose="020B0603020203020204" pitchFamily="34" charset="0"/>
              </a:rPr>
              <a:t>Authentication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8AECD1-F8A6-7E4D-9F47-29B0CE602F8F}"/>
              </a:ext>
            </a:extLst>
          </p:cNvPr>
          <p:cNvSpPr/>
          <p:nvPr/>
        </p:nvSpPr>
        <p:spPr>
          <a:xfrm>
            <a:off x="7250533" y="2430695"/>
            <a:ext cx="13903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002C77"/>
                </a:solidFill>
              </a:rPr>
              <a:t>Facial detection</a:t>
            </a: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endParaRPr lang="en-IN" sz="500" dirty="0">
              <a:solidFill>
                <a:srgbClr val="002C77"/>
              </a:solidFill>
            </a:endParaRP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002C77"/>
                </a:solidFill>
              </a:rPr>
              <a:t>Device detection</a:t>
            </a: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endParaRPr lang="en-IN" sz="500" dirty="0">
              <a:solidFill>
                <a:srgbClr val="002C77"/>
              </a:solidFill>
            </a:endParaRP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002C77"/>
                </a:solidFill>
              </a:rPr>
              <a:t>Body detection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DB60ADF0-EF68-2647-826D-34386A0F905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29763"/>
          <a:stretch/>
        </p:blipFill>
        <p:spPr>
          <a:xfrm>
            <a:off x="9060275" y="2257016"/>
            <a:ext cx="1772754" cy="104039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1A7C36F-CA8B-3749-9C0C-B6D5863B3BD8}"/>
              </a:ext>
            </a:extLst>
          </p:cNvPr>
          <p:cNvSpPr txBox="1"/>
          <p:nvPr/>
        </p:nvSpPr>
        <p:spPr>
          <a:xfrm>
            <a:off x="8998693" y="1575894"/>
            <a:ext cx="18959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MMC Display" panose="020B0603020203020204" pitchFamily="34" charset="0"/>
                <a:ea typeface="Aktiv Grotesk" charset="0"/>
                <a:cs typeface="MMC Display" panose="020B0603020203020204" pitchFamily="34" charset="0"/>
              </a:rPr>
              <a:t>Reports with Candidate and Screen Snapshots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5B1ADA9-5001-6D40-B9E2-F892B1950985}"/>
              </a:ext>
            </a:extLst>
          </p:cNvPr>
          <p:cNvCxnSpPr>
            <a:cxnSpLocks/>
          </p:cNvCxnSpPr>
          <p:nvPr/>
        </p:nvCxnSpPr>
        <p:spPr>
          <a:xfrm>
            <a:off x="1661067" y="2123030"/>
            <a:ext cx="187728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AE277A6-A5F6-354A-B0AE-B95AE9791514}"/>
              </a:ext>
            </a:extLst>
          </p:cNvPr>
          <p:cNvSpPr txBox="1"/>
          <p:nvPr/>
        </p:nvSpPr>
        <p:spPr>
          <a:xfrm>
            <a:off x="5161896" y="1575894"/>
            <a:ext cx="18959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MMC Display" panose="020B0603020203020204" pitchFamily="34" charset="0"/>
                <a:ea typeface="Aktiv Grotesk" charset="0"/>
                <a:cs typeface="MMC Display" panose="020B0603020203020204" pitchFamily="34" charset="0"/>
              </a:rPr>
              <a:t>Proctoring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MMC Display" panose="020B0603020203020204" pitchFamily="34" charset="0"/>
                <a:ea typeface="Aktiv Grotesk" charset="0"/>
                <a:cs typeface="MMC Display" panose="020B0603020203020204" pitchFamily="34" charset="0"/>
              </a:rPr>
              <a:t>AI flags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F5633934-D69C-B943-BF93-25097838CB8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494" t="36345" r="50772" b="29319"/>
          <a:stretch/>
        </p:blipFill>
        <p:spPr>
          <a:xfrm>
            <a:off x="5248073" y="2248695"/>
            <a:ext cx="1723564" cy="111953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657DDB7-2584-6E41-A440-A752AEA8570B}"/>
              </a:ext>
            </a:extLst>
          </p:cNvPr>
          <p:cNvCxnSpPr>
            <a:cxnSpLocks/>
          </p:cNvCxnSpPr>
          <p:nvPr/>
        </p:nvCxnSpPr>
        <p:spPr>
          <a:xfrm>
            <a:off x="5176094" y="2123030"/>
            <a:ext cx="187728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997328E-D914-6442-9936-2C60A8F9521D}"/>
              </a:ext>
            </a:extLst>
          </p:cNvPr>
          <p:cNvCxnSpPr>
            <a:cxnSpLocks/>
          </p:cNvCxnSpPr>
          <p:nvPr/>
        </p:nvCxnSpPr>
        <p:spPr>
          <a:xfrm>
            <a:off x="8500017" y="2123030"/>
            <a:ext cx="187728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9">
            <a:extLst>
              <a:ext uri="{FF2B5EF4-FFF2-40B4-BE49-F238E27FC236}">
                <a16:creationId xmlns:a16="http://schemas.microsoft.com/office/drawing/2014/main" id="{0264BC58-77BE-BB49-AD17-7E81E5E5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16" y="687613"/>
            <a:ext cx="7871177" cy="44647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Anti-cheating measures</a:t>
            </a:r>
          </a:p>
        </p:txBody>
      </p:sp>
    </p:spTree>
    <p:extLst>
      <p:ext uri="{BB962C8B-B14F-4D97-AF65-F5344CB8AC3E}">
        <p14:creationId xmlns:p14="http://schemas.microsoft.com/office/powerpoint/2010/main" val="374218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7" y="687613"/>
            <a:ext cx="7871177" cy="96472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Speech X – Key differentiators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1E5A0E95-B301-6945-B5C8-2E47D55E7F3B}"/>
              </a:ext>
            </a:extLst>
          </p:cNvPr>
          <p:cNvSpPr/>
          <p:nvPr/>
        </p:nvSpPr>
        <p:spPr bwMode="ltGray">
          <a:xfrm>
            <a:off x="3166198" y="1780602"/>
            <a:ext cx="5093497" cy="1138635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987" h="720080">
                <a:moveTo>
                  <a:pt x="0" y="0"/>
                </a:moveTo>
                <a:lnTo>
                  <a:pt x="3744987" y="0"/>
                </a:lnTo>
                <a:lnTo>
                  <a:pt x="3744987" y="720080"/>
                </a:lnTo>
                <a:lnTo>
                  <a:pt x="467591" y="7200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0181">
              <a:defRPr/>
            </a:pPr>
            <a:endParaRPr lang="en-GB" sz="1418" kern="0" dirty="0" err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57BE47E-26F0-074F-A848-591B49EEF3B5}"/>
              </a:ext>
            </a:extLst>
          </p:cNvPr>
          <p:cNvSpPr/>
          <p:nvPr/>
        </p:nvSpPr>
        <p:spPr bwMode="ltGray">
          <a:xfrm flipH="1" flipV="1">
            <a:off x="3166198" y="3043351"/>
            <a:ext cx="5241638" cy="113879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30471"/>
              <a:gd name="connsiteX1" fmla="*/ 3744987 w 3744987"/>
              <a:gd name="connsiteY1" fmla="*/ 0 h 730471"/>
              <a:gd name="connsiteX2" fmla="*/ 3744987 w 3744987"/>
              <a:gd name="connsiteY2" fmla="*/ 720080 h 730471"/>
              <a:gd name="connsiteX3" fmla="*/ 563391 w 3744987"/>
              <a:gd name="connsiteY3" fmla="*/ 730471 h 730471"/>
              <a:gd name="connsiteX4" fmla="*/ 0 w 3744987"/>
              <a:gd name="connsiteY4" fmla="*/ 0 h 730471"/>
              <a:gd name="connsiteX0" fmla="*/ 0 w 3744987"/>
              <a:gd name="connsiteY0" fmla="*/ 0 h 733646"/>
              <a:gd name="connsiteX1" fmla="*/ 3744987 w 3744987"/>
              <a:gd name="connsiteY1" fmla="*/ 0 h 733646"/>
              <a:gd name="connsiteX2" fmla="*/ 3744987 w 3744987"/>
              <a:gd name="connsiteY2" fmla="*/ 720080 h 733646"/>
              <a:gd name="connsiteX3" fmla="*/ 605209 w 3744987"/>
              <a:gd name="connsiteY3" fmla="*/ 733646 h 733646"/>
              <a:gd name="connsiteX4" fmla="*/ 0 w 3744987"/>
              <a:gd name="connsiteY4" fmla="*/ 0 h 733646"/>
              <a:gd name="connsiteX0" fmla="*/ 0 w 3728260"/>
              <a:gd name="connsiteY0" fmla="*/ 0 h 736821"/>
              <a:gd name="connsiteX1" fmla="*/ 3728260 w 3728260"/>
              <a:gd name="connsiteY1" fmla="*/ 3175 h 736821"/>
              <a:gd name="connsiteX2" fmla="*/ 3728260 w 3728260"/>
              <a:gd name="connsiteY2" fmla="*/ 723255 h 736821"/>
              <a:gd name="connsiteX3" fmla="*/ 588482 w 3728260"/>
              <a:gd name="connsiteY3" fmla="*/ 736821 h 736821"/>
              <a:gd name="connsiteX4" fmla="*/ 0 w 3728260"/>
              <a:gd name="connsiteY4" fmla="*/ 0 h 73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8260" h="736821">
                <a:moveTo>
                  <a:pt x="0" y="0"/>
                </a:moveTo>
                <a:lnTo>
                  <a:pt x="3728260" y="3175"/>
                </a:lnTo>
                <a:lnTo>
                  <a:pt x="3728260" y="723255"/>
                </a:lnTo>
                <a:lnTo>
                  <a:pt x="588482" y="7368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0181">
              <a:defRPr/>
            </a:pPr>
            <a:endParaRPr lang="en-GB" sz="1418" kern="0" dirty="0" err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BFAECF2E-BD55-A241-A866-B36550735DB2}"/>
              </a:ext>
            </a:extLst>
          </p:cNvPr>
          <p:cNvSpPr/>
          <p:nvPr/>
        </p:nvSpPr>
        <p:spPr bwMode="ltGray">
          <a:xfrm>
            <a:off x="3166199" y="4379884"/>
            <a:ext cx="5116536" cy="1138793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664286"/>
              <a:gd name="connsiteY0" fmla="*/ 0 h 720080"/>
              <a:gd name="connsiteX1" fmla="*/ 3664286 w 3664286"/>
              <a:gd name="connsiteY1" fmla="*/ 0 h 720080"/>
              <a:gd name="connsiteX2" fmla="*/ 3664286 w 3664286"/>
              <a:gd name="connsiteY2" fmla="*/ 720080 h 720080"/>
              <a:gd name="connsiteX3" fmla="*/ 386890 w 3664286"/>
              <a:gd name="connsiteY3" fmla="*/ 720080 h 720080"/>
              <a:gd name="connsiteX4" fmla="*/ 0 w 3664286"/>
              <a:gd name="connsiteY4" fmla="*/ 0 h 720080"/>
              <a:gd name="connsiteX0" fmla="*/ 0 w 3664286"/>
              <a:gd name="connsiteY0" fmla="*/ 0 h 723255"/>
              <a:gd name="connsiteX1" fmla="*/ 3664286 w 3664286"/>
              <a:gd name="connsiteY1" fmla="*/ 0 h 723255"/>
              <a:gd name="connsiteX2" fmla="*/ 3664286 w 3664286"/>
              <a:gd name="connsiteY2" fmla="*/ 720080 h 723255"/>
              <a:gd name="connsiteX3" fmla="*/ 595014 w 3664286"/>
              <a:gd name="connsiteY3" fmla="*/ 723255 h 723255"/>
              <a:gd name="connsiteX4" fmla="*/ 0 w 3664286"/>
              <a:gd name="connsiteY4" fmla="*/ 0 h 72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286" h="723255">
                <a:moveTo>
                  <a:pt x="0" y="0"/>
                </a:moveTo>
                <a:lnTo>
                  <a:pt x="3664286" y="0"/>
                </a:lnTo>
                <a:lnTo>
                  <a:pt x="3664286" y="720080"/>
                </a:lnTo>
                <a:lnTo>
                  <a:pt x="595014" y="72325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0181">
              <a:defRPr/>
            </a:pPr>
            <a:endParaRPr lang="en-GB" sz="1418" kern="0" dirty="0" err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D1524E-7D29-4C46-B5BE-6B27FAC80AF7}"/>
              </a:ext>
            </a:extLst>
          </p:cNvPr>
          <p:cNvSpPr txBox="1"/>
          <p:nvPr/>
        </p:nvSpPr>
        <p:spPr>
          <a:xfrm>
            <a:off x="4393162" y="2017449"/>
            <a:ext cx="3705424" cy="9017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Clr>
                <a:srgbClr val="00AC4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Incorporates CEFR guidelines</a:t>
            </a:r>
          </a:p>
          <a:p>
            <a:pPr marL="171450" indent="-171450">
              <a:buClr>
                <a:srgbClr val="00AC41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>
              <a:buClr>
                <a:srgbClr val="00AC4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Checking for High-Impact errors  which make a candidate non-trainable</a:t>
            </a:r>
          </a:p>
          <a:p>
            <a:pPr>
              <a:buClr>
                <a:srgbClr val="00AC41"/>
              </a:buClr>
            </a:pPr>
            <a:endParaRPr lang="en-GB"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35034" indent="-135034">
              <a:buClr>
                <a:srgbClr val="00AC41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3A7C33-7B9F-4044-9A1B-4C7C451D2AC8}"/>
              </a:ext>
            </a:extLst>
          </p:cNvPr>
          <p:cNvSpPr txBox="1"/>
          <p:nvPr/>
        </p:nvSpPr>
        <p:spPr>
          <a:xfrm>
            <a:off x="4393162" y="4566496"/>
            <a:ext cx="3705423" cy="5320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Auto-generated Cheating flags using </a:t>
            </a:r>
            <a:b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AI Proctoring Technology</a:t>
            </a: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Image &amp; Audio Capture ensures Process Auditability</a:t>
            </a:r>
          </a:p>
          <a:p>
            <a:pPr marL="225057" indent="-132533">
              <a:buClr>
                <a:srgbClr val="009DE0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25057" indent="-132533">
              <a:buClr>
                <a:srgbClr val="009DE0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6AA05B-1046-CB40-9777-24F35BA36E17}"/>
              </a:ext>
            </a:extLst>
          </p:cNvPr>
          <p:cNvSpPr txBox="1"/>
          <p:nvPr/>
        </p:nvSpPr>
        <p:spPr>
          <a:xfrm>
            <a:off x="3546764" y="3247085"/>
            <a:ext cx="2964873" cy="6202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Patented &amp; Accurate Speech Technology from Carnegie Speech</a:t>
            </a:r>
          </a:p>
          <a:p>
            <a:pPr marL="171450" indent="-1714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7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Subject Matter Expertise blended with AI Technology</a:t>
            </a:r>
          </a:p>
          <a:p>
            <a:pPr marL="171450" indent="-1714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Clr>
                <a:srgbClr val="7030A0"/>
              </a:buClr>
            </a:pPr>
            <a:endParaRPr lang="en-US"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2BA7BF-7E45-404F-9368-5676488C1A1D}"/>
              </a:ext>
            </a:extLst>
          </p:cNvPr>
          <p:cNvSpPr/>
          <p:nvPr/>
        </p:nvSpPr>
        <p:spPr>
          <a:xfrm>
            <a:off x="8242213" y="1780602"/>
            <a:ext cx="1884553" cy="1138794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Evaluation methodology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6ED881-71A7-9C4E-9DC2-BEB78F9D5540}"/>
              </a:ext>
            </a:extLst>
          </p:cNvPr>
          <p:cNvSpPr/>
          <p:nvPr/>
        </p:nvSpPr>
        <p:spPr>
          <a:xfrm>
            <a:off x="1415129" y="3040512"/>
            <a:ext cx="1751069" cy="1138795"/>
          </a:xfrm>
          <a:prstGeom prst="rect">
            <a:avLst/>
          </a:prstGeom>
          <a:solidFill>
            <a:srgbClr val="7030A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Reliable technology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250CC0-5058-DF46-9F86-69CD45B463A4}"/>
              </a:ext>
            </a:extLst>
          </p:cNvPr>
          <p:cNvSpPr/>
          <p:nvPr/>
        </p:nvSpPr>
        <p:spPr>
          <a:xfrm>
            <a:off x="8259696" y="4379884"/>
            <a:ext cx="1884553" cy="1126941"/>
          </a:xfrm>
          <a:prstGeom prst="rect">
            <a:avLst/>
          </a:prstGeom>
          <a:solidFill>
            <a:srgbClr val="009DE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Anti-cheating measures</a:t>
            </a:r>
          </a:p>
        </p:txBody>
      </p:sp>
    </p:spTree>
    <p:extLst>
      <p:ext uri="{BB962C8B-B14F-4D97-AF65-F5344CB8AC3E}">
        <p14:creationId xmlns:p14="http://schemas.microsoft.com/office/powerpoint/2010/main" val="14444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331605"/>
            <a:ext cx="5614738" cy="6670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>
                <a:gradFill>
                  <a:gsLst>
                    <a:gs pos="100000">
                      <a:schemeClr val="accent1"/>
                    </a:gs>
                    <a:gs pos="0">
                      <a:srgbClr val="7030A0"/>
                    </a:gs>
                  </a:gsLst>
                  <a:lin ang="7200000" scaled="0"/>
                </a:gradFill>
                <a:latin typeface="MMC Display" panose="020B0603020203020204" pitchFamily="34" charset="0"/>
                <a:cs typeface="MMC Display" panose="020B0603020203020204" pitchFamily="34" charset="0"/>
              </a:rPr>
              <a:t>Our Experts</a:t>
            </a:r>
          </a:p>
        </p:txBody>
      </p:sp>
      <p:pic>
        <p:nvPicPr>
          <p:cNvPr id="18" name="Picture 17" descr="A picture containing text, person, smiling&#10;&#10;Description automatically generated">
            <a:extLst>
              <a:ext uri="{FF2B5EF4-FFF2-40B4-BE49-F238E27FC236}">
                <a16:creationId xmlns:a16="http://schemas.microsoft.com/office/drawing/2014/main" id="{F05DDA93-EE3C-6342-AFBB-A3EF40514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27" r="71002" b="60017"/>
          <a:stretch/>
        </p:blipFill>
        <p:spPr>
          <a:xfrm>
            <a:off x="744499" y="2414154"/>
            <a:ext cx="1627353" cy="1431942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78822226-6692-7C40-B00D-195DE2D42339}"/>
              </a:ext>
            </a:extLst>
          </p:cNvPr>
          <p:cNvSpPr txBox="1">
            <a:spLocks/>
          </p:cNvSpPr>
          <p:nvPr/>
        </p:nvSpPr>
        <p:spPr>
          <a:xfrm>
            <a:off x="2435352" y="2558535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Anirban Roy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5A7F2A4-9DBB-A64A-92BB-0B77CC99C54E}"/>
              </a:ext>
            </a:extLst>
          </p:cNvPr>
          <p:cNvSpPr txBox="1">
            <a:spLocks/>
          </p:cNvSpPr>
          <p:nvPr/>
        </p:nvSpPr>
        <p:spPr>
          <a:xfrm>
            <a:off x="2435352" y="3011905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Chief Revenue Officer,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Mercer |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Mettl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2" name="Picture 21" descr="A picture containing text, person, smiling&#10;&#10;Description automatically generated">
            <a:extLst>
              <a:ext uri="{FF2B5EF4-FFF2-40B4-BE49-F238E27FC236}">
                <a16:creationId xmlns:a16="http://schemas.microsoft.com/office/drawing/2014/main" id="{6087F95B-FD65-8241-B026-220510F14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07" r="-6869" b="60017"/>
          <a:stretch/>
        </p:blipFill>
        <p:spPr>
          <a:xfrm>
            <a:off x="6259735" y="2414154"/>
            <a:ext cx="2080308" cy="1431942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AF1CA883-BC70-ED41-8CF1-B30EBDF718F7}"/>
              </a:ext>
            </a:extLst>
          </p:cNvPr>
          <p:cNvSpPr txBox="1">
            <a:spLocks/>
          </p:cNvSpPr>
          <p:nvPr/>
        </p:nvSpPr>
        <p:spPr>
          <a:xfrm>
            <a:off x="8295432" y="2558535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Sharad Sharma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0DB0EF9-BBC8-C243-A90C-1531CE2822A4}"/>
              </a:ext>
            </a:extLst>
          </p:cNvPr>
          <p:cNvSpPr txBox="1">
            <a:spLocks/>
          </p:cNvSpPr>
          <p:nvPr/>
        </p:nvSpPr>
        <p:spPr>
          <a:xfrm>
            <a:off x="8295432" y="3011905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Chief Product Officer,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Mercer |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Mettl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A0A79C7-3C3E-C24B-8B6D-9D1E51889FFC}"/>
              </a:ext>
            </a:extLst>
          </p:cNvPr>
          <p:cNvSpPr txBox="1">
            <a:spLocks/>
          </p:cNvSpPr>
          <p:nvPr/>
        </p:nvSpPr>
        <p:spPr>
          <a:xfrm>
            <a:off x="2435352" y="4529702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Subhro</a:t>
            </a:r>
            <a:r>
              <a:rPr lang="en-US" sz="2400" b="1" dirty="0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 </a:t>
            </a:r>
            <a:r>
              <a:rPr lang="en-US" sz="2400" b="1" dirty="0" err="1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Bera</a:t>
            </a:r>
            <a:endParaRPr lang="en-US" sz="2400" b="1" dirty="0">
              <a:solidFill>
                <a:srgbClr val="009DE0"/>
              </a:solidFill>
              <a:latin typeface="MMC Display" panose="020B0603020203020204" pitchFamily="34" charset="0"/>
              <a:ea typeface="Noto Sans" panose="020B0502040504020204" pitchFamily="34" charset="0"/>
              <a:cs typeface="MMC Display" panose="020B0603020203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A355F75-2C9E-CC41-9941-1D710FC74F48}"/>
              </a:ext>
            </a:extLst>
          </p:cNvPr>
          <p:cNvSpPr txBox="1">
            <a:spLocks/>
          </p:cNvSpPr>
          <p:nvPr/>
        </p:nvSpPr>
        <p:spPr>
          <a:xfrm>
            <a:off x="2435352" y="4983072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VP, Psychometric Assessments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Data Analytics, Mercer |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Mettl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D4DBD0F-AEE7-8640-A87D-C2AE08BA757A}"/>
              </a:ext>
            </a:extLst>
          </p:cNvPr>
          <p:cNvSpPr txBox="1">
            <a:spLocks/>
          </p:cNvSpPr>
          <p:nvPr/>
        </p:nvSpPr>
        <p:spPr>
          <a:xfrm>
            <a:off x="8295432" y="4545309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Kaustubh Bansal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47185BD-931C-3D4A-8AB5-78BAFF145B03}"/>
              </a:ext>
            </a:extLst>
          </p:cNvPr>
          <p:cNvSpPr txBox="1">
            <a:spLocks/>
          </p:cNvSpPr>
          <p:nvPr/>
        </p:nvSpPr>
        <p:spPr>
          <a:xfrm>
            <a:off x="8295432" y="4998679"/>
            <a:ext cx="5467224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AVP, Product,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Mercer |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Mettl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" name="Picture 29" descr="A picture containing text, person, smiling&#10;&#10;Description automatically generated">
            <a:extLst>
              <a:ext uri="{FF2B5EF4-FFF2-40B4-BE49-F238E27FC236}">
                <a16:creationId xmlns:a16="http://schemas.microsoft.com/office/drawing/2014/main" id="{53E1F0BE-082B-E342-B88A-2D35DF7CC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27" t="60089" r="71002" b="-3263"/>
          <a:stretch/>
        </p:blipFill>
        <p:spPr>
          <a:xfrm>
            <a:off x="744499" y="4260304"/>
            <a:ext cx="1627353" cy="1546242"/>
          </a:xfrm>
          <a:prstGeom prst="rect">
            <a:avLst/>
          </a:prstGeom>
        </p:spPr>
      </p:pic>
      <p:pic>
        <p:nvPicPr>
          <p:cNvPr id="31" name="Picture 30" descr="A picture containing text, person, smiling&#10;&#10;Description automatically generated">
            <a:extLst>
              <a:ext uri="{FF2B5EF4-FFF2-40B4-BE49-F238E27FC236}">
                <a16:creationId xmlns:a16="http://schemas.microsoft.com/office/drawing/2014/main" id="{1B4A003E-6714-6C4C-951C-D07554092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07" t="61646" r="-6869" b="-1629"/>
          <a:stretch/>
        </p:blipFill>
        <p:spPr>
          <a:xfrm>
            <a:off x="6259735" y="4353790"/>
            <a:ext cx="2080308" cy="14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3C1D31-1521-4E52-AA47-E7431C08B45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024923" y="6342450"/>
            <a:ext cx="3886200" cy="30175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590C27-33CC-0D45-8A23-B52D04B81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3" y="580644"/>
            <a:ext cx="6613151" cy="495712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Key drivers of “communication” as an essential skill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A8B516-90A9-984F-B322-43D148B224D7}"/>
              </a:ext>
            </a:extLst>
          </p:cNvPr>
          <p:cNvSpPr txBox="1">
            <a:spLocks/>
          </p:cNvSpPr>
          <p:nvPr/>
        </p:nvSpPr>
        <p:spPr>
          <a:xfrm>
            <a:off x="813447" y="2201481"/>
            <a:ext cx="1751078" cy="3735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Remote Work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3A59341-5DED-114C-952E-F56FFEB49AB3}"/>
              </a:ext>
            </a:extLst>
          </p:cNvPr>
          <p:cNvSpPr txBox="1">
            <a:spLocks/>
          </p:cNvSpPr>
          <p:nvPr/>
        </p:nvSpPr>
        <p:spPr>
          <a:xfrm>
            <a:off x="4024923" y="2237380"/>
            <a:ext cx="4483767" cy="3017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Future of Work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Skills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0D9494B-F240-2543-9647-530659DE686A}"/>
              </a:ext>
            </a:extLst>
          </p:cNvPr>
          <p:cNvSpPr txBox="1">
            <a:spLocks/>
          </p:cNvSpPr>
          <p:nvPr/>
        </p:nvSpPr>
        <p:spPr>
          <a:xfrm>
            <a:off x="7193226" y="2237380"/>
            <a:ext cx="4483767" cy="3017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Mastery required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009DE0"/>
                </a:solidFill>
              </a:rPr>
              <a:t>vs. </a:t>
            </a:r>
            <a:r>
              <a:rPr lang="en-US" dirty="0">
                <a:solidFill>
                  <a:schemeClr val="bg1"/>
                </a:solidFill>
              </a:rPr>
              <a:t>Time to Skill </a:t>
            </a:r>
          </a:p>
        </p:txBody>
      </p:sp>
      <p:pic>
        <p:nvPicPr>
          <p:cNvPr id="4" name="Picture 3" descr="A person working on a tablet&#10;&#10;Description automatically generated with low confidence">
            <a:extLst>
              <a:ext uri="{FF2B5EF4-FFF2-40B4-BE49-F238E27FC236}">
                <a16:creationId xmlns:a16="http://schemas.microsoft.com/office/drawing/2014/main" id="{02B4F457-C85A-D346-AD99-DC267692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5"/>
          <a:stretch/>
        </p:blipFill>
        <p:spPr>
          <a:xfrm>
            <a:off x="923542" y="3177755"/>
            <a:ext cx="2510159" cy="1849822"/>
          </a:xfrm>
          <a:prstGeom prst="rect">
            <a:avLst/>
          </a:prstGeom>
        </p:spPr>
      </p:pic>
      <p:pic>
        <p:nvPicPr>
          <p:cNvPr id="6" name="Picture 5" descr="A picture containing text, indoor, person, computer&#10;&#10;Description automatically generated">
            <a:extLst>
              <a:ext uri="{FF2B5EF4-FFF2-40B4-BE49-F238E27FC236}">
                <a16:creationId xmlns:a16="http://schemas.microsoft.com/office/drawing/2014/main" id="{F5554B27-EB5C-9949-93E5-F45AC7050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8" r="-10498"/>
          <a:stretch/>
        </p:blipFill>
        <p:spPr>
          <a:xfrm>
            <a:off x="4092977" y="3157858"/>
            <a:ext cx="2804580" cy="1869720"/>
          </a:xfrm>
          <a:prstGeom prst="rect">
            <a:avLst/>
          </a:prstGeom>
        </p:spPr>
      </p:pic>
      <p:pic>
        <p:nvPicPr>
          <p:cNvPr id="8" name="Picture 7" descr="A person standing in front of a computer&#10;&#10;Description automatically generated with low confidence">
            <a:extLst>
              <a:ext uri="{FF2B5EF4-FFF2-40B4-BE49-F238E27FC236}">
                <a16:creationId xmlns:a16="http://schemas.microsoft.com/office/drawing/2014/main" id="{5AD17B7F-9A3F-3A41-85B9-12D3AEA637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89"/>
          <a:stretch/>
        </p:blipFill>
        <p:spPr>
          <a:xfrm>
            <a:off x="7292810" y="3157858"/>
            <a:ext cx="2510159" cy="18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0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687613"/>
            <a:ext cx="9689474" cy="89277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Communication – In context of future of work</a:t>
            </a:r>
            <a:endParaRPr lang="en-US" sz="3200" dirty="0">
              <a:solidFill>
                <a:srgbClr val="009DE0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pic>
        <p:nvPicPr>
          <p:cNvPr id="20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62AD1C-A060-8842-AB1F-FD06B4199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9" b="10639"/>
          <a:stretch/>
        </p:blipFill>
        <p:spPr>
          <a:xfrm>
            <a:off x="618308" y="1531664"/>
            <a:ext cx="6534332" cy="3222291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8C790A-862A-6942-B64D-A63EBC6AEA0E}"/>
              </a:ext>
            </a:extLst>
          </p:cNvPr>
          <p:cNvSpPr txBox="1"/>
          <p:nvPr/>
        </p:nvSpPr>
        <p:spPr>
          <a:xfrm>
            <a:off x="7864081" y="5487463"/>
            <a:ext cx="43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Future of Jobs Survey 2018, World Economic Forum</a:t>
            </a:r>
          </a:p>
          <a:p>
            <a:r>
              <a:rPr lang="en-US" sz="900" dirty="0"/>
              <a:t>Source: SHRM – “The Global Skills Shortage”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662DB5-B6CF-9A40-A5BE-85103EBD67E3}"/>
              </a:ext>
            </a:extLst>
          </p:cNvPr>
          <p:cNvSpPr txBox="1"/>
          <p:nvPr/>
        </p:nvSpPr>
        <p:spPr>
          <a:xfrm>
            <a:off x="714308" y="4883541"/>
            <a:ext cx="5930331" cy="391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216000" tIns="72000" rIns="72000" bIns="72000" rtlCol="0">
            <a:spAutoFit/>
          </a:bodyPr>
          <a:lstStyle/>
          <a:p>
            <a:r>
              <a:rPr lang="en-US" sz="1600" dirty="0"/>
              <a:t>Ratio of Man-Machine working hours 2018 vs 2022 (projected)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F4AD3-9578-2D47-B84A-F58DF97ECE13}"/>
              </a:ext>
            </a:extLst>
          </p:cNvPr>
          <p:cNvSpPr/>
          <p:nvPr/>
        </p:nvSpPr>
        <p:spPr>
          <a:xfrm>
            <a:off x="7938534" y="2108531"/>
            <a:ext cx="779841" cy="2162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055EA7-35F5-0544-9A01-DEC2502E82CC}"/>
              </a:ext>
            </a:extLst>
          </p:cNvPr>
          <p:cNvSpPr/>
          <p:nvPr/>
        </p:nvSpPr>
        <p:spPr>
          <a:xfrm>
            <a:off x="8941827" y="2707055"/>
            <a:ext cx="779841" cy="156357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21C40E-A5DF-FA4A-B16E-33675ABBAC88}"/>
              </a:ext>
            </a:extLst>
          </p:cNvPr>
          <p:cNvSpPr/>
          <p:nvPr/>
        </p:nvSpPr>
        <p:spPr>
          <a:xfrm>
            <a:off x="9945120" y="3158288"/>
            <a:ext cx="779841" cy="11123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3B0C6E-CF24-E54D-887D-BAB1D9042CD8}"/>
              </a:ext>
            </a:extLst>
          </p:cNvPr>
          <p:cNvSpPr txBox="1"/>
          <p:nvPr/>
        </p:nvSpPr>
        <p:spPr>
          <a:xfrm>
            <a:off x="7938534" y="1488520"/>
            <a:ext cx="2786427" cy="391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216000" tIns="72000" rIns="72000" bIns="72000" rtlCol="0">
            <a:spAutoFit/>
          </a:bodyPr>
          <a:lstStyle/>
          <a:p>
            <a:r>
              <a:rPr lang="en-US" sz="1600" dirty="0"/>
              <a:t>Top 3 missing soft skills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447DFD-2CFE-5A45-9A47-6C40E119652E}"/>
              </a:ext>
            </a:extLst>
          </p:cNvPr>
          <p:cNvSpPr/>
          <p:nvPr/>
        </p:nvSpPr>
        <p:spPr>
          <a:xfrm>
            <a:off x="7938535" y="4564370"/>
            <a:ext cx="199626" cy="189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FFAF16-F9A7-3141-81E6-F734892EFC51}"/>
              </a:ext>
            </a:extLst>
          </p:cNvPr>
          <p:cNvSpPr txBox="1"/>
          <p:nvPr/>
        </p:nvSpPr>
        <p:spPr>
          <a:xfrm>
            <a:off x="8038348" y="4498500"/>
            <a:ext cx="3690826" cy="330072"/>
          </a:xfrm>
          <a:prstGeom prst="rect">
            <a:avLst/>
          </a:prstGeom>
          <a:noFill/>
        </p:spPr>
        <p:txBody>
          <a:bodyPr wrap="square" lIns="216000" tIns="72000" rIns="72000" bIns="72000" rtlCol="0">
            <a:spAutoFit/>
          </a:bodyPr>
          <a:lstStyle/>
          <a:p>
            <a:r>
              <a:rPr lang="en-US" sz="1200" dirty="0"/>
              <a:t>Problem solving thinking, innovation &amp; creativity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7C514F-FFBD-6D44-8FF0-3538CFFA6603}"/>
              </a:ext>
            </a:extLst>
          </p:cNvPr>
          <p:cNvSpPr/>
          <p:nvPr/>
        </p:nvSpPr>
        <p:spPr>
          <a:xfrm>
            <a:off x="7938535" y="4848850"/>
            <a:ext cx="199626" cy="18958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162323-B86D-FB4F-8689-8C708233B03C}"/>
              </a:ext>
            </a:extLst>
          </p:cNvPr>
          <p:cNvSpPr txBox="1"/>
          <p:nvPr/>
        </p:nvSpPr>
        <p:spPr>
          <a:xfrm>
            <a:off x="8038348" y="4782980"/>
            <a:ext cx="3690826" cy="330072"/>
          </a:xfrm>
          <a:prstGeom prst="rect">
            <a:avLst/>
          </a:prstGeom>
          <a:noFill/>
        </p:spPr>
        <p:txBody>
          <a:bodyPr wrap="square" lIns="216000" tIns="72000" rIns="72000" bIns="72000" rtlCol="0">
            <a:spAutoFit/>
          </a:bodyPr>
          <a:lstStyle/>
          <a:p>
            <a:r>
              <a:rPr lang="en-US" sz="1200" dirty="0"/>
              <a:t>Ability to deal with complexity and ambiguity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288F2D-724E-A240-A8DD-15CE685A5BAE}"/>
              </a:ext>
            </a:extLst>
          </p:cNvPr>
          <p:cNvSpPr/>
          <p:nvPr/>
        </p:nvSpPr>
        <p:spPr>
          <a:xfrm>
            <a:off x="7938535" y="5143490"/>
            <a:ext cx="199626" cy="1895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FFA358-D382-4444-A001-7C1F027D708D}"/>
              </a:ext>
            </a:extLst>
          </p:cNvPr>
          <p:cNvSpPr txBox="1"/>
          <p:nvPr/>
        </p:nvSpPr>
        <p:spPr>
          <a:xfrm>
            <a:off x="8038348" y="5077620"/>
            <a:ext cx="3690826" cy="330072"/>
          </a:xfrm>
          <a:prstGeom prst="rect">
            <a:avLst/>
          </a:prstGeom>
          <a:noFill/>
        </p:spPr>
        <p:txBody>
          <a:bodyPr wrap="square" lIns="216000" tIns="72000" rIns="72000" bIns="72000" rtlCol="0">
            <a:spAutoFit/>
          </a:bodyPr>
          <a:lstStyle/>
          <a:p>
            <a:r>
              <a:rPr lang="en-US" sz="12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0291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7" y="687613"/>
            <a:ext cx="10771587" cy="89277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High expected mastery but with high upskilling time</a:t>
            </a:r>
            <a:endParaRPr lang="en-US" sz="3200" dirty="0">
              <a:solidFill>
                <a:srgbClr val="009DE0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7DA8C3-588E-C44C-B87C-F3056448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108" y="1480126"/>
            <a:ext cx="6876642" cy="41346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1D25AC-4A7D-2847-B774-37429A96E9EA}"/>
              </a:ext>
            </a:extLst>
          </p:cNvPr>
          <p:cNvSpPr txBox="1"/>
          <p:nvPr/>
        </p:nvSpPr>
        <p:spPr>
          <a:xfrm>
            <a:off x="2680856" y="5698979"/>
            <a:ext cx="4392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Future of Jobs 2020 – World Economic Forum</a:t>
            </a:r>
          </a:p>
        </p:txBody>
      </p:sp>
    </p:spTree>
    <p:extLst>
      <p:ext uri="{BB962C8B-B14F-4D97-AF65-F5344CB8AC3E}">
        <p14:creationId xmlns:p14="http://schemas.microsoft.com/office/powerpoint/2010/main" val="103712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687614"/>
            <a:ext cx="9103360" cy="46231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Key problem statement</a:t>
            </a:r>
            <a:endParaRPr lang="en-US" sz="3200" dirty="0">
              <a:solidFill>
                <a:srgbClr val="009DE0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CD1D2F-AD65-1C49-98FD-A5532B2EACEE}"/>
              </a:ext>
            </a:extLst>
          </p:cNvPr>
          <p:cNvSpPr/>
          <p:nvPr/>
        </p:nvSpPr>
        <p:spPr>
          <a:xfrm>
            <a:off x="416322" y="1814333"/>
            <a:ext cx="11573693" cy="3378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503999" rIns="216000" bIns="324000" rtlCol="0" anchor="ctr"/>
          <a:lstStyle/>
          <a:p>
            <a:r>
              <a:rPr lang="en-US" sz="2000" dirty="0">
                <a:solidFill>
                  <a:srgbClr val="009DE0"/>
                </a:solidFill>
              </a:rPr>
              <a:t>How can you effectively measure</a:t>
            </a:r>
            <a:br>
              <a:rPr lang="en-US" sz="2000" dirty="0">
                <a:solidFill>
                  <a:srgbClr val="009DE0"/>
                </a:solidFill>
              </a:rPr>
            </a:br>
            <a:r>
              <a:rPr lang="en-US" sz="2000" dirty="0">
                <a:solidFill>
                  <a:srgbClr val="009DE0"/>
                </a:solidFill>
              </a:rPr>
              <a:t>“Communication” especially at a</a:t>
            </a:r>
            <a:br>
              <a:rPr lang="en-US" sz="2000" dirty="0">
                <a:solidFill>
                  <a:srgbClr val="009DE0"/>
                </a:solidFill>
              </a:rPr>
            </a:br>
            <a:r>
              <a:rPr lang="en-US" sz="2000" dirty="0">
                <a:solidFill>
                  <a:srgbClr val="009DE0"/>
                </a:solidFill>
              </a:rPr>
              <a:t>pre-hire stage?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Nuances in Communication as a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Measuring different aspects of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English Communication - Spoken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Workplace communication vs. language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Establishing reliability and validity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Customization vs 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C54836-A054-C744-906F-CF692758C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94884" y="921558"/>
            <a:ext cx="5718324" cy="57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9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1B2307-5ABE-E746-8B77-E8E1CD6919B3}"/>
              </a:ext>
            </a:extLst>
          </p:cNvPr>
          <p:cNvSpPr txBox="1">
            <a:spLocks/>
          </p:cNvSpPr>
          <p:nvPr/>
        </p:nvSpPr>
        <p:spPr>
          <a:xfrm>
            <a:off x="914399" y="2740523"/>
            <a:ext cx="5614738" cy="4625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ute Ligh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>
                <a:latin typeface="MMC Display" panose="020B0603020203020204" pitchFamily="34" charset="0"/>
                <a:cs typeface="MMC Display" panose="020B0603020203020204" pitchFamily="34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43055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687613"/>
            <a:ext cx="6680850" cy="96472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Determine spoken </a:t>
            </a:r>
            <a:r>
              <a:rPr lang="en-US" sz="3200" dirty="0" err="1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english</a:t>
            </a: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 skills of a non-native speaker</a:t>
            </a:r>
          </a:p>
        </p:txBody>
      </p:sp>
      <p:sp>
        <p:nvSpPr>
          <p:cNvPr id="191" name="Google Shape;451;p3">
            <a:extLst>
              <a:ext uri="{FF2B5EF4-FFF2-40B4-BE49-F238E27FC236}">
                <a16:creationId xmlns:a16="http://schemas.microsoft.com/office/drawing/2014/main" id="{E389104F-566F-2449-B385-CDF44D7D8AE1}"/>
              </a:ext>
            </a:extLst>
          </p:cNvPr>
          <p:cNvSpPr/>
          <p:nvPr/>
        </p:nvSpPr>
        <p:spPr>
          <a:xfrm>
            <a:off x="635878" y="1863337"/>
            <a:ext cx="10818183" cy="11055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buClr>
                <a:schemeClr val="lt1"/>
              </a:buClr>
              <a:buSzPts val="1000"/>
            </a:pPr>
            <a:endParaRPr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453;p3">
            <a:extLst>
              <a:ext uri="{FF2B5EF4-FFF2-40B4-BE49-F238E27FC236}">
                <a16:creationId xmlns:a16="http://schemas.microsoft.com/office/drawing/2014/main" id="{9E13B99A-6244-1842-97F5-2AF1C693F9BB}"/>
              </a:ext>
            </a:extLst>
          </p:cNvPr>
          <p:cNvSpPr/>
          <p:nvPr/>
        </p:nvSpPr>
        <p:spPr>
          <a:xfrm>
            <a:off x="876626" y="2061565"/>
            <a:ext cx="76128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F3F3F"/>
              </a:buClr>
              <a:buSzPts val="2000"/>
            </a:pPr>
            <a:r>
              <a:rPr lang="en-US" sz="2000" dirty="0">
                <a:solidFill>
                  <a:srgbClr val="002C77"/>
                </a:solidFill>
                <a:latin typeface="MMC Display" panose="020B0603020203020204" pitchFamily="34" charset="0"/>
                <a:ea typeface="Century Schoolbook"/>
                <a:cs typeface="MMC Display" panose="020B0603020203020204" pitchFamily="34" charset="0"/>
                <a:sym typeface="Century Schoolbook"/>
              </a:rPr>
              <a:t>An </a:t>
            </a:r>
            <a:r>
              <a:rPr lang="en-US" sz="2000" b="1" dirty="0">
                <a:solidFill>
                  <a:srgbClr val="002C77"/>
                </a:solidFill>
                <a:latin typeface="MMC Display" panose="020B0603020203020204" pitchFamily="34" charset="0"/>
                <a:ea typeface="Century Schoolbook"/>
                <a:cs typeface="MMC Display" panose="020B0603020203020204" pitchFamily="34" charset="0"/>
                <a:sym typeface="Century Schoolbook"/>
              </a:rPr>
              <a:t>Auto-Graded Tool</a:t>
            </a:r>
            <a:r>
              <a:rPr lang="en-US" sz="2000" dirty="0">
                <a:solidFill>
                  <a:srgbClr val="002C77"/>
                </a:solidFill>
                <a:latin typeface="MMC Display" panose="020B0603020203020204" pitchFamily="34" charset="0"/>
                <a:ea typeface="Century Schoolbook"/>
                <a:cs typeface="MMC Display" panose="020B0603020203020204" pitchFamily="34" charset="0"/>
                <a:sym typeface="Century Schoolbook"/>
              </a:rPr>
              <a:t> to judge the Ability of a candidate to </a:t>
            </a:r>
            <a:r>
              <a:rPr lang="en-US" sz="2000" b="1" dirty="0">
                <a:solidFill>
                  <a:srgbClr val="002C77"/>
                </a:solidFill>
                <a:latin typeface="MMC Display" panose="020B0603020203020204" pitchFamily="34" charset="0"/>
                <a:ea typeface="Century Schoolbook"/>
                <a:cs typeface="MMC Display" panose="020B0603020203020204" pitchFamily="34" charset="0"/>
                <a:sym typeface="Century Schoolbook"/>
              </a:rPr>
              <a:t>Speak</a:t>
            </a:r>
            <a:r>
              <a:rPr lang="en-US" sz="2000" dirty="0">
                <a:solidFill>
                  <a:srgbClr val="002C77"/>
                </a:solidFill>
                <a:latin typeface="MMC Display" panose="020B0603020203020204" pitchFamily="34" charset="0"/>
                <a:ea typeface="Century Schoolbook"/>
                <a:cs typeface="MMC Display" panose="020B0603020203020204" pitchFamily="34" charset="0"/>
                <a:sym typeface="Century Schoolbook"/>
              </a:rPr>
              <a:t> English and </a:t>
            </a:r>
            <a:r>
              <a:rPr lang="en-US" sz="2000" b="1" dirty="0">
                <a:solidFill>
                  <a:srgbClr val="002C77"/>
                </a:solidFill>
                <a:latin typeface="MMC Display" panose="020B0603020203020204" pitchFamily="34" charset="0"/>
                <a:ea typeface="Century Schoolbook"/>
                <a:cs typeface="MMC Display" panose="020B0603020203020204" pitchFamily="34" charset="0"/>
                <a:sym typeface="Century Schoolbook"/>
              </a:rPr>
              <a:t>Understand</a:t>
            </a:r>
            <a:r>
              <a:rPr lang="en-US" sz="2000" dirty="0">
                <a:solidFill>
                  <a:srgbClr val="002C77"/>
                </a:solidFill>
                <a:latin typeface="MMC Display" panose="020B0603020203020204" pitchFamily="34" charset="0"/>
                <a:ea typeface="Century Schoolbook"/>
                <a:cs typeface="MMC Display" panose="020B0603020203020204" pitchFamily="34" charset="0"/>
                <a:sym typeface="Century Schoolbook"/>
              </a:rPr>
              <a:t> Spoken English</a:t>
            </a:r>
            <a:r>
              <a:rPr lang="en-US" sz="2000" dirty="0">
                <a:solidFill>
                  <a:srgbClr val="3F3F3F"/>
                </a:solidFill>
                <a:latin typeface="MMC Display" panose="020B0603020203020204" pitchFamily="34" charset="0"/>
                <a:ea typeface="Century Schoolbook"/>
                <a:cs typeface="MMC Display" panose="020B0603020203020204" pitchFamily="34" charset="0"/>
                <a:sym typeface="Century Schoolbook"/>
              </a:rPr>
              <a:t> </a:t>
            </a:r>
          </a:p>
        </p:txBody>
      </p:sp>
      <p:sp>
        <p:nvSpPr>
          <p:cNvPr id="193" name="Google Shape;549;p4">
            <a:extLst>
              <a:ext uri="{FF2B5EF4-FFF2-40B4-BE49-F238E27FC236}">
                <a16:creationId xmlns:a16="http://schemas.microsoft.com/office/drawing/2014/main" id="{1D3A4EE7-4D3A-EB45-A4FD-92F1A02F3B3D}"/>
              </a:ext>
            </a:extLst>
          </p:cNvPr>
          <p:cNvSpPr/>
          <p:nvPr/>
        </p:nvSpPr>
        <p:spPr>
          <a:xfrm>
            <a:off x="635879" y="3548785"/>
            <a:ext cx="2292378" cy="523180"/>
          </a:xfrm>
          <a:prstGeom prst="rect">
            <a:avLst/>
          </a:prstGeom>
          <a:solidFill>
            <a:srgbClr val="00AC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B357A"/>
              </a:buClr>
              <a:buSzPts val="1200"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Human &amp; AI Intelligence </a:t>
            </a:r>
            <a:endParaRPr sz="1200" b="1" dirty="0">
              <a:solidFill>
                <a:schemeClr val="bg1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194" name="Google Shape;549;p4">
            <a:extLst>
              <a:ext uri="{FF2B5EF4-FFF2-40B4-BE49-F238E27FC236}">
                <a16:creationId xmlns:a16="http://schemas.microsoft.com/office/drawing/2014/main" id="{44805136-E4C3-E642-B7D3-8E1B8A93ACCB}"/>
              </a:ext>
            </a:extLst>
          </p:cNvPr>
          <p:cNvSpPr/>
          <p:nvPr/>
        </p:nvSpPr>
        <p:spPr>
          <a:xfrm>
            <a:off x="6666783" y="3548785"/>
            <a:ext cx="2292373" cy="523180"/>
          </a:xfrm>
          <a:prstGeom prst="rect">
            <a:avLst/>
          </a:prstGeom>
          <a:solidFill>
            <a:srgbClr val="CD3C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B357A"/>
              </a:buClr>
              <a:buSzPts val="1200"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Actionable Reports</a:t>
            </a:r>
            <a:endParaRPr sz="1200" b="1" dirty="0">
              <a:solidFill>
                <a:schemeClr val="bg1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195" name="Google Shape;549;p4">
            <a:extLst>
              <a:ext uri="{FF2B5EF4-FFF2-40B4-BE49-F238E27FC236}">
                <a16:creationId xmlns:a16="http://schemas.microsoft.com/office/drawing/2014/main" id="{81DD8693-A62F-2841-B393-6FE53116C822}"/>
              </a:ext>
            </a:extLst>
          </p:cNvPr>
          <p:cNvSpPr/>
          <p:nvPr/>
        </p:nvSpPr>
        <p:spPr>
          <a:xfrm>
            <a:off x="6575342" y="4168892"/>
            <a:ext cx="3108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B357A"/>
              </a:buClr>
              <a:buSzPts val="1200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Objective &amp; Insightful Reports Generated in Real-Time</a:t>
            </a:r>
          </a:p>
        </p:txBody>
      </p:sp>
      <p:sp>
        <p:nvSpPr>
          <p:cNvPr id="196" name="Google Shape;549;p4">
            <a:extLst>
              <a:ext uri="{FF2B5EF4-FFF2-40B4-BE49-F238E27FC236}">
                <a16:creationId xmlns:a16="http://schemas.microsoft.com/office/drawing/2014/main" id="{07A0213A-12D3-4F4D-B87E-8AE6742E7528}"/>
              </a:ext>
            </a:extLst>
          </p:cNvPr>
          <p:cNvSpPr/>
          <p:nvPr/>
        </p:nvSpPr>
        <p:spPr>
          <a:xfrm>
            <a:off x="544437" y="4168892"/>
            <a:ext cx="264110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B357A"/>
              </a:buClr>
              <a:buSzPts val="1200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Powerful Technology Blended with Subject Matter Expertise</a:t>
            </a:r>
          </a:p>
        </p:txBody>
      </p:sp>
      <p:sp>
        <p:nvSpPr>
          <p:cNvPr id="197" name="Google Shape;549;p4">
            <a:extLst>
              <a:ext uri="{FF2B5EF4-FFF2-40B4-BE49-F238E27FC236}">
                <a16:creationId xmlns:a16="http://schemas.microsoft.com/office/drawing/2014/main" id="{590ABEE3-ED8D-724B-A465-0BA9E3204F27}"/>
              </a:ext>
            </a:extLst>
          </p:cNvPr>
          <p:cNvSpPr/>
          <p:nvPr/>
        </p:nvSpPr>
        <p:spPr>
          <a:xfrm>
            <a:off x="9366069" y="4505011"/>
            <a:ext cx="2570266" cy="627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B357A"/>
              </a:buClr>
              <a:buSzPts val="1200"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Cheat-Proof</a:t>
            </a:r>
            <a:endParaRPr sz="1200" b="1" dirty="0">
              <a:solidFill>
                <a:schemeClr val="bg1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198" name="Google Shape;549;p4">
            <a:extLst>
              <a:ext uri="{FF2B5EF4-FFF2-40B4-BE49-F238E27FC236}">
                <a16:creationId xmlns:a16="http://schemas.microsoft.com/office/drawing/2014/main" id="{C8E3D510-FCE9-7942-BB45-8C65B40C8195}"/>
              </a:ext>
            </a:extLst>
          </p:cNvPr>
          <p:cNvSpPr/>
          <p:nvPr/>
        </p:nvSpPr>
        <p:spPr>
          <a:xfrm>
            <a:off x="9274628" y="5203314"/>
            <a:ext cx="33368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B357A"/>
              </a:buClr>
              <a:buSzPts val="1200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Ensure Test Integrity and </a:t>
            </a:r>
          </a:p>
          <a:p>
            <a:pPr>
              <a:buClr>
                <a:srgbClr val="0B357A"/>
              </a:buClr>
              <a:buSzPts val="1200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Make Process Auditable</a:t>
            </a:r>
          </a:p>
        </p:txBody>
      </p:sp>
      <p:sp>
        <p:nvSpPr>
          <p:cNvPr id="199" name="Google Shape;549;p4">
            <a:extLst>
              <a:ext uri="{FF2B5EF4-FFF2-40B4-BE49-F238E27FC236}">
                <a16:creationId xmlns:a16="http://schemas.microsoft.com/office/drawing/2014/main" id="{FD1F4B09-9674-9042-AE54-280112DE2D60}"/>
              </a:ext>
            </a:extLst>
          </p:cNvPr>
          <p:cNvSpPr/>
          <p:nvPr/>
        </p:nvSpPr>
        <p:spPr>
          <a:xfrm>
            <a:off x="3442567" y="4505011"/>
            <a:ext cx="2641105" cy="627153"/>
          </a:xfrm>
          <a:prstGeom prst="rect">
            <a:avLst/>
          </a:prstGeom>
          <a:solidFill>
            <a:srgbClr val="00A8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B357A"/>
              </a:buClr>
              <a:buSzPts val="1200"/>
            </a:pPr>
            <a:r>
              <a:rPr lang="en-US" sz="12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Candidate &amp; Recruiter Friendly</a:t>
            </a:r>
            <a:endParaRPr sz="1200" b="1" dirty="0">
              <a:solidFill>
                <a:schemeClr val="bg1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200" name="Google Shape;549;p4">
            <a:extLst>
              <a:ext uri="{FF2B5EF4-FFF2-40B4-BE49-F238E27FC236}">
                <a16:creationId xmlns:a16="http://schemas.microsoft.com/office/drawing/2014/main" id="{BB45EBD8-5988-FC43-A10F-F5E32620F61A}"/>
              </a:ext>
            </a:extLst>
          </p:cNvPr>
          <p:cNvSpPr/>
          <p:nvPr/>
        </p:nvSpPr>
        <p:spPr>
          <a:xfrm>
            <a:off x="3435811" y="5203314"/>
            <a:ext cx="26601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B357A"/>
              </a:buClr>
              <a:buSzPts val="1200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 Administrative Challenges - Save Effort and Time</a:t>
            </a:r>
            <a:endParaRPr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DC876EC-A17F-3C4C-940C-42F7927421FD}"/>
              </a:ext>
            </a:extLst>
          </p:cNvPr>
          <p:cNvCxnSpPr>
            <a:cxnSpLocks/>
          </p:cNvCxnSpPr>
          <p:nvPr/>
        </p:nvCxnSpPr>
        <p:spPr>
          <a:xfrm>
            <a:off x="3140678" y="4255330"/>
            <a:ext cx="0" cy="1688214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6BDCDC09-F5BF-2548-B90C-00831E856D86}"/>
              </a:ext>
            </a:extLst>
          </p:cNvPr>
          <p:cNvCxnSpPr>
            <a:cxnSpLocks/>
          </p:cNvCxnSpPr>
          <p:nvPr/>
        </p:nvCxnSpPr>
        <p:spPr>
          <a:xfrm>
            <a:off x="6319307" y="3598550"/>
            <a:ext cx="0" cy="2344994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FC904819-1CCA-7D44-9EFD-DC2106A508C3}"/>
              </a:ext>
            </a:extLst>
          </p:cNvPr>
          <p:cNvCxnSpPr>
            <a:cxnSpLocks/>
          </p:cNvCxnSpPr>
          <p:nvPr/>
        </p:nvCxnSpPr>
        <p:spPr>
          <a:xfrm>
            <a:off x="9127821" y="4255330"/>
            <a:ext cx="0" cy="1688214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9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7" y="687613"/>
            <a:ext cx="7871177" cy="96472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Reliable multi-layered technology </a:t>
            </a:r>
          </a:p>
        </p:txBody>
      </p:sp>
      <p:grpSp>
        <p:nvGrpSpPr>
          <p:cNvPr id="16" name="Google Shape;1069;p20">
            <a:extLst>
              <a:ext uri="{FF2B5EF4-FFF2-40B4-BE49-F238E27FC236}">
                <a16:creationId xmlns:a16="http://schemas.microsoft.com/office/drawing/2014/main" id="{320454BA-5B37-6343-96CF-B87E04096414}"/>
              </a:ext>
            </a:extLst>
          </p:cNvPr>
          <p:cNvGrpSpPr/>
          <p:nvPr/>
        </p:nvGrpSpPr>
        <p:grpSpPr>
          <a:xfrm>
            <a:off x="4934324" y="2306357"/>
            <a:ext cx="2609707" cy="2586182"/>
            <a:chOff x="3353116" y="1986323"/>
            <a:chExt cx="2870678" cy="2844800"/>
          </a:xfrm>
        </p:grpSpPr>
        <p:grpSp>
          <p:nvGrpSpPr>
            <p:cNvPr id="17" name="Google Shape;1070;p20">
              <a:extLst>
                <a:ext uri="{FF2B5EF4-FFF2-40B4-BE49-F238E27FC236}">
                  <a16:creationId xmlns:a16="http://schemas.microsoft.com/office/drawing/2014/main" id="{E5025E44-93EF-F54F-8E01-72D0D55C0956}"/>
                </a:ext>
              </a:extLst>
            </p:cNvPr>
            <p:cNvGrpSpPr/>
            <p:nvPr/>
          </p:nvGrpSpPr>
          <p:grpSpPr>
            <a:xfrm>
              <a:off x="3353116" y="1986323"/>
              <a:ext cx="2844800" cy="2844800"/>
              <a:chOff x="4224109" y="1986323"/>
              <a:chExt cx="2844800" cy="2844800"/>
            </a:xfrm>
          </p:grpSpPr>
          <p:sp>
            <p:nvSpPr>
              <p:cNvPr id="23" name="Google Shape;1071;p20">
                <a:extLst>
                  <a:ext uri="{FF2B5EF4-FFF2-40B4-BE49-F238E27FC236}">
                    <a16:creationId xmlns:a16="http://schemas.microsoft.com/office/drawing/2014/main" id="{1EE37A32-8658-8447-9BFE-6D2162717DE6}"/>
                  </a:ext>
                </a:extLst>
              </p:cNvPr>
              <p:cNvSpPr/>
              <p:nvPr/>
            </p:nvSpPr>
            <p:spPr>
              <a:xfrm rot="-1387249" flipH="1">
                <a:off x="4224109" y="1986323"/>
                <a:ext cx="2844800" cy="2844800"/>
              </a:xfrm>
              <a:prstGeom prst="chord">
                <a:avLst>
                  <a:gd name="adj1" fmla="val 4037684"/>
                  <a:gd name="adj2" fmla="val 14727584"/>
                </a:avLst>
              </a:prstGeom>
              <a:solidFill>
                <a:srgbClr val="002C77"/>
              </a:solidFill>
              <a:ln>
                <a:noFill/>
              </a:ln>
            </p:spPr>
            <p:txBody>
              <a:bodyPr spcFirstLastPara="1" wrap="square" lIns="72000" tIns="72000" rIns="72000" bIns="72000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6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73;p20">
                <a:extLst>
                  <a:ext uri="{FF2B5EF4-FFF2-40B4-BE49-F238E27FC236}">
                    <a16:creationId xmlns:a16="http://schemas.microsoft.com/office/drawing/2014/main" id="{1EBDA5F2-AD3C-9A43-9213-6306CC31F718}"/>
                  </a:ext>
                </a:extLst>
              </p:cNvPr>
              <p:cNvSpPr/>
              <p:nvPr/>
            </p:nvSpPr>
            <p:spPr>
              <a:xfrm rot="20212751" flipH="1">
                <a:off x="4912491" y="2707683"/>
                <a:ext cx="1402080" cy="1402080"/>
              </a:xfrm>
              <a:prstGeom prst="chord">
                <a:avLst>
                  <a:gd name="adj1" fmla="val 4078682"/>
                  <a:gd name="adj2" fmla="val 1469298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2000" tIns="72000" rIns="72000" bIns="72000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6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074;p20">
              <a:extLst>
                <a:ext uri="{FF2B5EF4-FFF2-40B4-BE49-F238E27FC236}">
                  <a16:creationId xmlns:a16="http://schemas.microsoft.com/office/drawing/2014/main" id="{9AD0C824-9548-4D43-A6D4-BDD6328A405E}"/>
                </a:ext>
              </a:extLst>
            </p:cNvPr>
            <p:cNvGrpSpPr/>
            <p:nvPr/>
          </p:nvGrpSpPr>
          <p:grpSpPr>
            <a:xfrm flipH="1">
              <a:off x="3378994" y="1986323"/>
              <a:ext cx="2844800" cy="2844800"/>
              <a:chOff x="4224109" y="1986323"/>
              <a:chExt cx="2844800" cy="2844800"/>
            </a:xfrm>
          </p:grpSpPr>
          <p:sp>
            <p:nvSpPr>
              <p:cNvPr id="20" name="Google Shape;1075;p20">
                <a:extLst>
                  <a:ext uri="{FF2B5EF4-FFF2-40B4-BE49-F238E27FC236}">
                    <a16:creationId xmlns:a16="http://schemas.microsoft.com/office/drawing/2014/main" id="{EDE51BDF-ED22-864D-AC80-F1640AFE8849}"/>
                  </a:ext>
                </a:extLst>
              </p:cNvPr>
              <p:cNvSpPr/>
              <p:nvPr/>
            </p:nvSpPr>
            <p:spPr>
              <a:xfrm rot="-1387249" flipH="1">
                <a:off x="4224109" y="1986323"/>
                <a:ext cx="2844800" cy="2844800"/>
              </a:xfrm>
              <a:prstGeom prst="chord">
                <a:avLst>
                  <a:gd name="adj1" fmla="val 4037684"/>
                  <a:gd name="adj2" fmla="val 14850926"/>
                </a:avLst>
              </a:prstGeom>
              <a:solidFill>
                <a:srgbClr val="002C75"/>
              </a:solidFill>
              <a:ln>
                <a:noFill/>
              </a:ln>
            </p:spPr>
            <p:txBody>
              <a:bodyPr spcFirstLastPara="1" wrap="square" lIns="72000" tIns="72000" rIns="72000" bIns="72000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6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76;p20">
                <a:extLst>
                  <a:ext uri="{FF2B5EF4-FFF2-40B4-BE49-F238E27FC236}">
                    <a16:creationId xmlns:a16="http://schemas.microsoft.com/office/drawing/2014/main" id="{EECE1092-4D61-F345-BCBF-0C71807F4A8C}"/>
                  </a:ext>
                </a:extLst>
              </p:cNvPr>
              <p:cNvSpPr/>
              <p:nvPr/>
            </p:nvSpPr>
            <p:spPr>
              <a:xfrm rot="-1387249" flipH="1">
                <a:off x="4574629" y="2336843"/>
                <a:ext cx="2143760" cy="2143760"/>
              </a:xfrm>
              <a:prstGeom prst="chord">
                <a:avLst>
                  <a:gd name="adj1" fmla="val 4044630"/>
                  <a:gd name="adj2" fmla="val 1486719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72000" tIns="72000" rIns="72000" bIns="72000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6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077;p20">
                <a:extLst>
                  <a:ext uri="{FF2B5EF4-FFF2-40B4-BE49-F238E27FC236}">
                    <a16:creationId xmlns:a16="http://schemas.microsoft.com/office/drawing/2014/main" id="{991D1E95-2629-8C48-80CF-B31D93DBF7B3}"/>
                  </a:ext>
                </a:extLst>
              </p:cNvPr>
              <p:cNvSpPr/>
              <p:nvPr/>
            </p:nvSpPr>
            <p:spPr>
              <a:xfrm rot="20212751" flipH="1">
                <a:off x="4961958" y="2707683"/>
                <a:ext cx="1402080" cy="1402080"/>
              </a:xfrm>
              <a:prstGeom prst="chord">
                <a:avLst>
                  <a:gd name="adj1" fmla="val 4028860"/>
                  <a:gd name="adj2" fmla="val 432742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2000" tIns="72000" rIns="72000" bIns="72000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6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6" name="Google Shape;1078;p20">
            <a:extLst>
              <a:ext uri="{FF2B5EF4-FFF2-40B4-BE49-F238E27FC236}">
                <a16:creationId xmlns:a16="http://schemas.microsoft.com/office/drawing/2014/main" id="{E1B601C3-9C60-6743-81CA-EE56760539FA}"/>
              </a:ext>
            </a:extLst>
          </p:cNvPr>
          <p:cNvCxnSpPr/>
          <p:nvPr/>
        </p:nvCxnSpPr>
        <p:spPr>
          <a:xfrm>
            <a:off x="1862606" y="3619724"/>
            <a:ext cx="3601314" cy="0"/>
          </a:xfrm>
          <a:prstGeom prst="straightConnector1">
            <a:avLst/>
          </a:prstGeom>
          <a:noFill/>
          <a:ln w="22225" cap="flat" cmpd="sng">
            <a:solidFill>
              <a:srgbClr val="00AC4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1079;p20">
            <a:extLst>
              <a:ext uri="{FF2B5EF4-FFF2-40B4-BE49-F238E27FC236}">
                <a16:creationId xmlns:a16="http://schemas.microsoft.com/office/drawing/2014/main" id="{9EC6D90A-DB46-A545-A904-E59DCEA4DF15}"/>
              </a:ext>
            </a:extLst>
          </p:cNvPr>
          <p:cNvCxnSpPr/>
          <p:nvPr/>
        </p:nvCxnSpPr>
        <p:spPr>
          <a:xfrm rot="10800000" flipH="1">
            <a:off x="6404198" y="2219433"/>
            <a:ext cx="1280476" cy="1269479"/>
          </a:xfrm>
          <a:prstGeom prst="straightConnector1">
            <a:avLst/>
          </a:prstGeom>
          <a:noFill/>
          <a:ln w="19050" cap="flat" cmpd="sng">
            <a:solidFill>
              <a:srgbClr val="009D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1080;p20">
            <a:extLst>
              <a:ext uri="{FF2B5EF4-FFF2-40B4-BE49-F238E27FC236}">
                <a16:creationId xmlns:a16="http://schemas.microsoft.com/office/drawing/2014/main" id="{0D9599D9-B9FA-034C-BA03-D4D95EF652F3}"/>
              </a:ext>
            </a:extLst>
          </p:cNvPr>
          <p:cNvCxnSpPr/>
          <p:nvPr/>
        </p:nvCxnSpPr>
        <p:spPr>
          <a:xfrm>
            <a:off x="7684674" y="2219432"/>
            <a:ext cx="2158206" cy="0"/>
          </a:xfrm>
          <a:prstGeom prst="straightConnector1">
            <a:avLst/>
          </a:prstGeom>
          <a:noFill/>
          <a:ln w="19050" cap="flat" cmpd="sng">
            <a:solidFill>
              <a:srgbClr val="009D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1081;p20">
            <a:extLst>
              <a:ext uri="{FF2B5EF4-FFF2-40B4-BE49-F238E27FC236}">
                <a16:creationId xmlns:a16="http://schemas.microsoft.com/office/drawing/2014/main" id="{FD07673B-0D1A-094A-9FF1-1B6627B29E4D}"/>
              </a:ext>
            </a:extLst>
          </p:cNvPr>
          <p:cNvCxnSpPr/>
          <p:nvPr/>
        </p:nvCxnSpPr>
        <p:spPr>
          <a:xfrm>
            <a:off x="6987920" y="4608337"/>
            <a:ext cx="325120" cy="411681"/>
          </a:xfrm>
          <a:prstGeom prst="straightConnector1">
            <a:avLst/>
          </a:prstGeom>
          <a:noFill/>
          <a:ln w="12700" cap="flat" cmpd="sng">
            <a:solidFill>
              <a:srgbClr val="002C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082;p20">
            <a:extLst>
              <a:ext uri="{FF2B5EF4-FFF2-40B4-BE49-F238E27FC236}">
                <a16:creationId xmlns:a16="http://schemas.microsoft.com/office/drawing/2014/main" id="{6C5DC132-09B2-534F-A72B-12AEE70A3EFE}"/>
              </a:ext>
            </a:extLst>
          </p:cNvPr>
          <p:cNvCxnSpPr/>
          <p:nvPr/>
        </p:nvCxnSpPr>
        <p:spPr>
          <a:xfrm>
            <a:off x="7313040" y="5020016"/>
            <a:ext cx="2529840" cy="0"/>
          </a:xfrm>
          <a:prstGeom prst="straightConnector1">
            <a:avLst/>
          </a:prstGeom>
          <a:noFill/>
          <a:ln w="12700" cap="flat" cmpd="sng">
            <a:solidFill>
              <a:srgbClr val="002C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084;p20">
            <a:extLst>
              <a:ext uri="{FF2B5EF4-FFF2-40B4-BE49-F238E27FC236}">
                <a16:creationId xmlns:a16="http://schemas.microsoft.com/office/drawing/2014/main" id="{42EC5636-ADA3-BE49-AE93-36D965662F62}"/>
              </a:ext>
            </a:extLst>
          </p:cNvPr>
          <p:cNvSpPr/>
          <p:nvPr/>
        </p:nvSpPr>
        <p:spPr>
          <a:xfrm>
            <a:off x="7700118" y="1743624"/>
            <a:ext cx="23435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F3F3F"/>
              </a:buClr>
              <a:buSzPts val="1200"/>
            </a:pPr>
            <a:r>
              <a:rPr lang="en-US" sz="14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Patented technology</a:t>
            </a:r>
          </a:p>
        </p:txBody>
      </p:sp>
      <p:sp>
        <p:nvSpPr>
          <p:cNvPr id="32" name="Google Shape;1090;p20">
            <a:extLst>
              <a:ext uri="{FF2B5EF4-FFF2-40B4-BE49-F238E27FC236}">
                <a16:creationId xmlns:a16="http://schemas.microsoft.com/office/drawing/2014/main" id="{E2B5BA38-94C1-A84A-8BBD-D3A1C10757DA}"/>
              </a:ext>
            </a:extLst>
          </p:cNvPr>
          <p:cNvSpPr/>
          <p:nvPr/>
        </p:nvSpPr>
        <p:spPr>
          <a:xfrm>
            <a:off x="7651758" y="5179327"/>
            <a:ext cx="27523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F3F3F"/>
              </a:buClr>
              <a:buSzPts val="1050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Accommodates each user’s native language and nuances like - gender, cultural context and geography</a:t>
            </a:r>
          </a:p>
        </p:txBody>
      </p:sp>
      <p:sp>
        <p:nvSpPr>
          <p:cNvPr id="33" name="Google Shape;1091;p20">
            <a:extLst>
              <a:ext uri="{FF2B5EF4-FFF2-40B4-BE49-F238E27FC236}">
                <a16:creationId xmlns:a16="http://schemas.microsoft.com/office/drawing/2014/main" id="{EFE9881F-B906-2746-BF82-394873D85AEC}"/>
              </a:ext>
            </a:extLst>
          </p:cNvPr>
          <p:cNvSpPr/>
          <p:nvPr/>
        </p:nvSpPr>
        <p:spPr>
          <a:xfrm>
            <a:off x="7651759" y="4672663"/>
            <a:ext cx="323064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F3F3F"/>
              </a:buClr>
              <a:buSzPts val="1200"/>
            </a:pPr>
            <a:r>
              <a:rPr lang="en-US" sz="1400" b="1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Flexible engine</a:t>
            </a:r>
            <a:endParaRPr lang="en-US" sz="2000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34" name="Google Shape;1092;p20">
            <a:extLst>
              <a:ext uri="{FF2B5EF4-FFF2-40B4-BE49-F238E27FC236}">
                <a16:creationId xmlns:a16="http://schemas.microsoft.com/office/drawing/2014/main" id="{1CF36421-3113-8844-BA78-60FA7C114F25}"/>
              </a:ext>
            </a:extLst>
          </p:cNvPr>
          <p:cNvSpPr/>
          <p:nvPr/>
        </p:nvSpPr>
        <p:spPr>
          <a:xfrm>
            <a:off x="1787886" y="3758726"/>
            <a:ext cx="300266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ts val="1100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Linguistic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ts val="1100"/>
            </a:pPr>
            <a:endParaRPr lang="en-US"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>
              <a:buClr>
                <a:srgbClr val="00AC4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Identify exactly what was correct and incorrect in the candidate’s speech</a:t>
            </a:r>
          </a:p>
        </p:txBody>
      </p:sp>
      <p:sp>
        <p:nvSpPr>
          <p:cNvPr id="35" name="Google Shape;1093;p20">
            <a:extLst>
              <a:ext uri="{FF2B5EF4-FFF2-40B4-BE49-F238E27FC236}">
                <a16:creationId xmlns:a16="http://schemas.microsoft.com/office/drawing/2014/main" id="{EA8150E1-EB9A-F141-92A7-CB9CAE0DC729}"/>
              </a:ext>
            </a:extLst>
          </p:cNvPr>
          <p:cNvSpPr/>
          <p:nvPr/>
        </p:nvSpPr>
        <p:spPr>
          <a:xfrm>
            <a:off x="1799340" y="3229034"/>
            <a:ext cx="30313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F3F3F"/>
              </a:buClr>
              <a:buSzPts val="1200"/>
            </a:pPr>
            <a:r>
              <a:rPr lang="en-US" sz="1400" b="1" dirty="0">
                <a:solidFill>
                  <a:srgbClr val="00AC4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2 key dimensions</a:t>
            </a:r>
          </a:p>
        </p:txBody>
      </p:sp>
      <p:sp>
        <p:nvSpPr>
          <p:cNvPr id="56" name="Google Shape;1087;p20">
            <a:extLst>
              <a:ext uri="{FF2B5EF4-FFF2-40B4-BE49-F238E27FC236}">
                <a16:creationId xmlns:a16="http://schemas.microsoft.com/office/drawing/2014/main" id="{1A48E46E-00DE-7141-9B55-6C5F190CAE44}"/>
              </a:ext>
            </a:extLst>
          </p:cNvPr>
          <p:cNvSpPr txBox="1"/>
          <p:nvPr/>
        </p:nvSpPr>
        <p:spPr>
          <a:xfrm flipH="1">
            <a:off x="7698442" y="2347305"/>
            <a:ext cx="26779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CarnegieSpeech’s</a:t>
            </a: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patented Pinpointing Technology and Speech Recognition Engine is combined with proprietary voice analytics </a:t>
            </a:r>
          </a:p>
        </p:txBody>
      </p:sp>
      <p:sp>
        <p:nvSpPr>
          <p:cNvPr id="76" name="Google Shape;1092;p20">
            <a:extLst>
              <a:ext uri="{FF2B5EF4-FFF2-40B4-BE49-F238E27FC236}">
                <a16:creationId xmlns:a16="http://schemas.microsoft.com/office/drawing/2014/main" id="{0646A515-BA13-DD42-A35F-4EB2C62F9E34}"/>
              </a:ext>
            </a:extLst>
          </p:cNvPr>
          <p:cNvSpPr/>
          <p:nvPr/>
        </p:nvSpPr>
        <p:spPr>
          <a:xfrm>
            <a:off x="1787885" y="4832829"/>
            <a:ext cx="28832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ts val="1100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Para-Linguistic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ts val="1100"/>
            </a:pPr>
            <a:endParaRPr lang="en-US" sz="1200" dirty="0">
              <a:solidFill>
                <a:srgbClr val="002C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>
              <a:buClr>
                <a:schemeClr val="accent2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Measure Quality &amp; Clarity of candidate’s speech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36A50E62-F934-F447-AF27-A7B8BE23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43641" y="529605"/>
            <a:ext cx="1530052" cy="8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49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heme/theme1.xml><?xml version="1.0" encoding="utf-8"?>
<a:theme xmlns:a="http://schemas.openxmlformats.org/drawingml/2006/main" name="Mercer 2019">
  <a:themeElements>
    <a:clrScheme name="Custom 2">
      <a:dk1>
        <a:srgbClr val="003865"/>
      </a:dk1>
      <a:lt1>
        <a:srgbClr val="FFFFFF"/>
      </a:lt1>
      <a:dk2>
        <a:srgbClr val="868D95"/>
      </a:dk2>
      <a:lt2>
        <a:srgbClr val="B9BFC7"/>
      </a:lt2>
      <a:accent1>
        <a:srgbClr val="009DE0"/>
      </a:accent1>
      <a:accent2>
        <a:srgbClr val="00AC41"/>
      </a:accent2>
      <a:accent3>
        <a:srgbClr val="8246AF"/>
      </a:accent3>
      <a:accent4>
        <a:srgbClr val="00968F"/>
      </a:accent4>
      <a:accent5>
        <a:srgbClr val="0077A0"/>
      </a:accent5>
      <a:accent6>
        <a:srgbClr val="EE3C8D"/>
      </a:accent6>
      <a:hlink>
        <a:srgbClr val="003865"/>
      </a:hlink>
      <a:folHlink>
        <a:srgbClr val="009DE0"/>
      </a:folHlink>
    </a:clrScheme>
    <a:fontScheme name="Mercer">
      <a:majorFont>
        <a:latin typeface="Grifo S"/>
        <a:ea typeface=""/>
        <a:cs typeface=""/>
      </a:majorFont>
      <a:minorFont>
        <a:latin typeface="Mu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rcer_2019_d6" id="{2AFFEEAF-0664-7E4E-B66D-03BED9842DEE}" vid="{4522B021-F809-114F-8F4B-FE1CD2846C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036D197A7E84B9EE8E669F57C1669" ma:contentTypeVersion="11" ma:contentTypeDescription="Create a new document." ma:contentTypeScope="" ma:versionID="b0d8497b7a27c96cc63a15a678b07044">
  <xsd:schema xmlns:xsd="http://www.w3.org/2001/XMLSchema" xmlns:xs="http://www.w3.org/2001/XMLSchema" xmlns:p="http://schemas.microsoft.com/office/2006/metadata/properties" xmlns:ns3="48ea23c7-fd61-4f25-bbea-41b1f831be6e" xmlns:ns4="cab69f8b-25a8-4364-a7b5-bd750ab16117" targetNamespace="http://schemas.microsoft.com/office/2006/metadata/properties" ma:root="true" ma:fieldsID="0a5925e7207659151d6c0e63fe03ddd1" ns3:_="" ns4:_="">
    <xsd:import namespace="48ea23c7-fd61-4f25-bbea-41b1f831be6e"/>
    <xsd:import namespace="cab69f8b-25a8-4364-a7b5-bd750ab161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a23c7-fd61-4f25-bbea-41b1f831be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69f8b-25a8-4364-a7b5-bd750ab161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49A58-B9FD-4705-824F-F4B84E050D8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ab69f8b-25a8-4364-a7b5-bd750ab16117"/>
    <ds:schemaRef ds:uri="http://purl.org/dc/terms/"/>
    <ds:schemaRef ds:uri="48ea23c7-fd61-4f25-bbea-41b1f831be6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5AD66A-55CC-4A29-9154-C2F7A0A65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a23c7-fd61-4f25-bbea-41b1f831be6e"/>
    <ds:schemaRef ds:uri="cab69f8b-25a8-4364-a7b5-bd750ab161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D37A64-5D76-4D28-A889-9B113877B0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Mercer 2019</Template>
  <TotalTime>4558</TotalTime>
  <Words>619</Words>
  <Application>Microsoft Office PowerPoint</Application>
  <PresentationFormat>Widescreen</PresentationFormat>
  <Paragraphs>139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Mercer 2019</vt:lpstr>
      <vt:lpstr>How to assess the communication skills of your candidates at scale</vt:lpstr>
      <vt:lpstr>Our Experts</vt:lpstr>
      <vt:lpstr>PowerPoint Presentation</vt:lpstr>
      <vt:lpstr>Communication – In context of future of work</vt:lpstr>
      <vt:lpstr>High expected mastery but with high upskilling time</vt:lpstr>
      <vt:lpstr>Key problem statement</vt:lpstr>
      <vt:lpstr>PowerPoint Presentation</vt:lpstr>
      <vt:lpstr>Determine spoken english skills of a non-native speaker</vt:lpstr>
      <vt:lpstr>Reliable multi-layered technology </vt:lpstr>
      <vt:lpstr>SpeechX - Assessment</vt:lpstr>
      <vt:lpstr>Key evaluation parameters</vt:lpstr>
      <vt:lpstr>Anti-cheating measures</vt:lpstr>
      <vt:lpstr>Speech X – Key differentiators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toolkit overview</dc:title>
  <dc:creator>Lam, Kannie</dc:creator>
  <cp:lastModifiedBy>Sharma, Aman (2)</cp:lastModifiedBy>
  <cp:revision>173</cp:revision>
  <dcterms:created xsi:type="dcterms:W3CDTF">2019-08-30T09:02:25Z</dcterms:created>
  <dcterms:modified xsi:type="dcterms:W3CDTF">2021-08-26T06:12:35Z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0x0101006B4036D197A7E84B9EE8E669F57C1669</vt:lpwstr>
  </property>
</Properties>
</file>